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3" r:id="rId1"/>
  </p:sldMasterIdLst>
  <p:notesMasterIdLst>
    <p:notesMasterId r:id="rId23"/>
  </p:notesMasterIdLst>
  <p:handoutMasterIdLst>
    <p:handoutMasterId r:id="rId24"/>
  </p:handoutMasterIdLst>
  <p:sldIdLst>
    <p:sldId id="256" r:id="rId2"/>
    <p:sldId id="257" r:id="rId3"/>
    <p:sldId id="289" r:id="rId4"/>
    <p:sldId id="295" r:id="rId5"/>
    <p:sldId id="258" r:id="rId6"/>
    <p:sldId id="294" r:id="rId7"/>
    <p:sldId id="293" r:id="rId8"/>
    <p:sldId id="291" r:id="rId9"/>
    <p:sldId id="290" r:id="rId10"/>
    <p:sldId id="292" r:id="rId11"/>
    <p:sldId id="297" r:id="rId12"/>
    <p:sldId id="265" r:id="rId13"/>
    <p:sldId id="268" r:id="rId14"/>
    <p:sldId id="269" r:id="rId15"/>
    <p:sldId id="276" r:id="rId16"/>
    <p:sldId id="267" r:id="rId17"/>
    <p:sldId id="270" r:id="rId18"/>
    <p:sldId id="288" r:id="rId19"/>
    <p:sldId id="271" r:id="rId20"/>
    <p:sldId id="298" r:id="rId21"/>
    <p:sldId id="272"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4665"/>
    <a:srgbClr val="924C51"/>
    <a:srgbClr val="A98857"/>
    <a:srgbClr val="B94F47"/>
    <a:srgbClr val="E9C8C5"/>
    <a:srgbClr val="FAB4D9"/>
    <a:srgbClr val="960450"/>
    <a:srgbClr val="FFE4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79012" autoAdjust="0"/>
  </p:normalViewPr>
  <p:slideViewPr>
    <p:cSldViewPr>
      <p:cViewPr varScale="1">
        <p:scale>
          <a:sx n="68" d="100"/>
          <a:sy n="68" d="100"/>
        </p:scale>
        <p:origin x="-189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853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53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853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6A793D3-D6F5-4B19-9A1D-4F2C939580DB}" type="slidenum">
              <a:rPr lang="en-US"/>
              <a:pPr/>
              <a:t>‹#›</a:t>
            </a:fld>
            <a:endParaRPr lang="en-US"/>
          </a:p>
        </p:txBody>
      </p:sp>
    </p:spTree>
    <p:extLst>
      <p:ext uri="{BB962C8B-B14F-4D97-AF65-F5344CB8AC3E}">
        <p14:creationId xmlns:p14="http://schemas.microsoft.com/office/powerpoint/2010/main" val="3951281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62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2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2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2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62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D14E455-72BA-4EE1-B979-B26D4DF0931E}" type="slidenum">
              <a:rPr lang="en-US"/>
              <a:pPr/>
              <a:t>‹#›</a:t>
            </a:fld>
            <a:endParaRPr lang="en-US"/>
          </a:p>
        </p:txBody>
      </p:sp>
    </p:spTree>
    <p:extLst>
      <p:ext uri="{BB962C8B-B14F-4D97-AF65-F5344CB8AC3E}">
        <p14:creationId xmlns:p14="http://schemas.microsoft.com/office/powerpoint/2010/main" val="8143188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14E455-72BA-4EE1-B979-B26D4DF0931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14E455-72BA-4EE1-B979-B26D4DF0931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Η διάκριση</a:t>
            </a:r>
            <a:r>
              <a:rPr lang="el-GR" baseline="0" dirty="0" smtClean="0"/>
              <a:t> λόγω εγκυμοσύνης ρυθμίζεται, επίσης, με τον Νόμο αυτό. Να θυμάστε ότι πάντοτε οι δύο νόμοι εξετάζονται μαζί. Αν υπάρχει παράβαση του Προστασίας Μητρότητας  αυτόματα υπάρχει παράβαση και αυτή. Αν δεν υπάρχει παράβαση του Π.Μ δεν σημαίνει κατ’ ανάγκην ότι δεν υπάρχει παράβαση του Ίσης Μεταχείρισης Α.Γ. Το κλειδί  είναι στη σύνδεση της διακριτικής μεταχείρισης και της εγκυμοσύνης χωρίς προϋποθέσεις.</a:t>
            </a:r>
            <a:endParaRPr lang="en-US" dirty="0"/>
          </a:p>
        </p:txBody>
      </p:sp>
      <p:sp>
        <p:nvSpPr>
          <p:cNvPr id="4" name="Slide Number Placeholder 3"/>
          <p:cNvSpPr>
            <a:spLocks noGrp="1"/>
          </p:cNvSpPr>
          <p:nvPr>
            <p:ph type="sldNum" sz="quarter" idx="10"/>
          </p:nvPr>
        </p:nvSpPr>
        <p:spPr/>
        <p:txBody>
          <a:bodyPr/>
          <a:lstStyle/>
          <a:p>
            <a:fld id="{ED14E455-72BA-4EE1-B979-B26D4DF0931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14E455-72BA-4EE1-B979-B26D4DF0931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14E455-72BA-4EE1-B979-B26D4DF0931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14E455-72BA-4EE1-B979-B26D4DF0931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Να θυμάστε ότι η προστασία από απόλυση με βάση την νομοθεσία αυτή δεν έχει κανένα</a:t>
            </a:r>
            <a:r>
              <a:rPr lang="el-GR" baseline="0" dirty="0" smtClean="0"/>
              <a:t> περιορισμό (αντίθετα με τις προϋποθέσεις του περί Προστασίας της Μητρότητας, όπου η προστασία είναι πιο αυστηρή αλλά περιορισμένη)! </a:t>
            </a:r>
            <a:endParaRPr lang="en-US" dirty="0"/>
          </a:p>
        </p:txBody>
      </p:sp>
      <p:sp>
        <p:nvSpPr>
          <p:cNvPr id="4" name="Slide Number Placeholder 3"/>
          <p:cNvSpPr>
            <a:spLocks noGrp="1"/>
          </p:cNvSpPr>
          <p:nvPr>
            <p:ph type="sldNum" sz="quarter" idx="10"/>
          </p:nvPr>
        </p:nvSpPr>
        <p:spPr/>
        <p:txBody>
          <a:bodyPr/>
          <a:lstStyle/>
          <a:p>
            <a:fld id="{ED14E455-72BA-4EE1-B979-B26D4DF0931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Στην περίπτωση της εγκυμοσύνης,</a:t>
            </a:r>
            <a:r>
              <a:rPr lang="el-GR" baseline="0" dirty="0" smtClean="0"/>
              <a:t> δεν υπάρχει παράγοντας σύγκρισης, αφού η εγκυμοσύνη είναι αποκλειστική βιολογική κατάσταση που αφορά μόνο στις γυναίκες  και, ως εκ τούτου, δεν υπάρχει, εκ των πραγμάτων, δυνατότητα για σύγκριση με το άλλο φύλο.</a:t>
            </a:r>
            <a:endParaRPr lang="en-US" dirty="0"/>
          </a:p>
        </p:txBody>
      </p:sp>
      <p:sp>
        <p:nvSpPr>
          <p:cNvPr id="4" name="Slide Number Placeholder 3"/>
          <p:cNvSpPr>
            <a:spLocks noGrp="1"/>
          </p:cNvSpPr>
          <p:nvPr>
            <p:ph type="sldNum" sz="quarter" idx="10"/>
          </p:nvPr>
        </p:nvSpPr>
        <p:spPr/>
        <p:txBody>
          <a:bodyPr/>
          <a:lstStyle/>
          <a:p>
            <a:fld id="{ED14E455-72BA-4EE1-B979-B26D4DF0931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Αυτόματη η αντιστροφή του βάρους της</a:t>
            </a:r>
            <a:r>
              <a:rPr lang="el-GR" baseline="0" dirty="0" smtClean="0"/>
              <a:t> απόδειξης στον εργοδότη. Αυτό μπορεί να χρησιμοποιηθεί κατά τη διερεύνηση καταγγελίας και οι Επιθεωρητές να ζητήσουν από τον εργοδότη να τους πείσει για την μη ύπαρξη διακριτικής μεταχείρισης που να οφείλεται στην εγκυμοσύνη της μισθωτής.</a:t>
            </a:r>
            <a:endParaRPr lang="en-US" dirty="0"/>
          </a:p>
        </p:txBody>
      </p:sp>
      <p:sp>
        <p:nvSpPr>
          <p:cNvPr id="4" name="Slide Number Placeholder 3"/>
          <p:cNvSpPr>
            <a:spLocks noGrp="1"/>
          </p:cNvSpPr>
          <p:nvPr>
            <p:ph type="sldNum" sz="quarter" idx="10"/>
          </p:nvPr>
        </p:nvSpPr>
        <p:spPr/>
        <p:txBody>
          <a:bodyPr/>
          <a:lstStyle/>
          <a:p>
            <a:fld id="{ED14E455-72BA-4EE1-B979-B26D4DF0931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14E455-72BA-4EE1-B979-B26D4DF0931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Το Δικαστήριο αποφάνθηκε ότι</a:t>
            </a:r>
            <a:r>
              <a:rPr lang="el-GR" baseline="0" dirty="0" smtClean="0"/>
              <a:t> υπάρχει σοβαρός κίνδυνος να εξαναγκαστεί η έγκυος σε τερματισμό της εγκυμοσύνης της ώστε να διατηρήσει την εργασία της και ότι κάτι τέτοιο δεν μπορεί να παραβλεφθεί, δίνοντας αυστηρότατη προστασία υπέρ της εγκύου μισθωτής.</a:t>
            </a:r>
            <a:endParaRPr lang="en-US" dirty="0"/>
          </a:p>
        </p:txBody>
      </p:sp>
      <p:sp>
        <p:nvSpPr>
          <p:cNvPr id="4" name="Slide Number Placeholder 3"/>
          <p:cNvSpPr>
            <a:spLocks noGrp="1"/>
          </p:cNvSpPr>
          <p:nvPr>
            <p:ph type="sldNum" sz="quarter" idx="10"/>
          </p:nvPr>
        </p:nvSpPr>
        <p:spPr/>
        <p:txBody>
          <a:bodyPr/>
          <a:lstStyle/>
          <a:p>
            <a:fld id="{ED14E455-72BA-4EE1-B979-B26D4DF0931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Ρυθμίζουν</a:t>
            </a:r>
            <a:r>
              <a:rPr lang="el-GR" baseline="0" dirty="0" smtClean="0"/>
              <a:t> θέματα μη διάκρισης λόγω φύλου στην εργασία σε γενικότερο βαθμό από τον περί Προστασίας της Μητρότητας, ο οποίος ρυθμίζει ειδικά θέματα για τις εγκύους στην εργασία και παρέχει αυστηρή προστασία εναντίον απόλυσης.</a:t>
            </a:r>
            <a:endParaRPr lang="en-US" dirty="0"/>
          </a:p>
        </p:txBody>
      </p:sp>
      <p:sp>
        <p:nvSpPr>
          <p:cNvPr id="4" name="Slide Number Placeholder 3"/>
          <p:cNvSpPr>
            <a:spLocks noGrp="1"/>
          </p:cNvSpPr>
          <p:nvPr>
            <p:ph type="sldNum" sz="quarter" idx="10"/>
          </p:nvPr>
        </p:nvSpPr>
        <p:spPr/>
        <p:txBody>
          <a:bodyPr/>
          <a:lstStyle/>
          <a:p>
            <a:fld id="{ED14E455-72BA-4EE1-B979-B26D4DF0931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l-GR" sz="1200" kern="1200" dirty="0" smtClean="0">
                <a:solidFill>
                  <a:schemeClr val="tx1"/>
                </a:solidFill>
                <a:latin typeface="Arial" charset="0"/>
                <a:ea typeface="+mn-ea"/>
                <a:cs typeface="+mn-cs"/>
              </a:rPr>
              <a:t>Η κα </a:t>
            </a:r>
            <a:r>
              <a:rPr lang="en-US" sz="1200" kern="1200" dirty="0" err="1" smtClean="0">
                <a:solidFill>
                  <a:schemeClr val="tx1"/>
                </a:solidFill>
                <a:latin typeface="Arial" charset="0"/>
                <a:ea typeface="+mn-ea"/>
                <a:cs typeface="+mn-cs"/>
              </a:rPr>
              <a:t>Mayr</a:t>
            </a:r>
            <a:r>
              <a:rPr lang="el-GR" sz="1200" kern="1200" dirty="0" smtClean="0">
                <a:solidFill>
                  <a:schemeClr val="tx1"/>
                </a:solidFill>
                <a:latin typeface="Arial" charset="0"/>
                <a:ea typeface="+mn-ea"/>
                <a:cs typeface="+mn-cs"/>
              </a:rPr>
              <a:t> εργαζόταν από τις 3 Ιανουαρίου 2005 ως σερβιτόρα στην εταιρεία </a:t>
            </a:r>
            <a:r>
              <a:rPr lang="en-US" sz="1200" kern="1200" dirty="0" err="1" smtClean="0">
                <a:solidFill>
                  <a:schemeClr val="tx1"/>
                </a:solidFill>
                <a:latin typeface="Arial" charset="0"/>
                <a:ea typeface="+mn-ea"/>
                <a:cs typeface="+mn-cs"/>
              </a:rPr>
              <a:t>Flockner</a:t>
            </a:r>
            <a:r>
              <a:rPr lang="el-GR" sz="1200" kern="1200" dirty="0" smtClean="0">
                <a:solidFill>
                  <a:schemeClr val="tx1"/>
                </a:solidFill>
                <a:latin typeface="Arial" charset="0"/>
                <a:ea typeface="+mn-ea"/>
                <a:cs typeface="+mn-cs"/>
              </a:rPr>
              <a:t>. Στα πλαίσια τεχνητής γονιμοποίησης και μετά από ορμονοθεραπεία η οποία διήρκεσε ενάμιση περίπου μήνα, υπέστη στις 8 Μαρτίου 2005 παρακέντηση στο ωοθυλάκιο και της χορηγήθηκε άδεια ασθενείας από τις 8 μέχρι τις 13 Μαρτίου 2005. Στις 10 Μαρτίου 2005, στην προσφεύγουσα ανακοινώθηκε η απόλυση της. Η προσφεύγουσα με γραπτή της επιστολή της ίδιας ημέρας ενημέρωσε τον εργοδότη της ότι η μεταφορά των γονιμοποιημένων ωραρίων στη μήτρα της είχε προγραμματιστεί για τις 13 Μαρτίου 2005. Η εργοδότρια εταιρεία υποστήριξε ότι κατά το χρόνο κοινοποίησης της απόλυσης της δεν υφίστατο ακόμη η εγκυμοσύνη και ως εκ τούτου, δεν εφαρμοζόταν η σχετική προστασία.</a:t>
            </a:r>
            <a:endParaRPr lang="en-US" sz="1200" kern="1200" dirty="0" smtClean="0">
              <a:solidFill>
                <a:schemeClr val="tx1"/>
              </a:solidFill>
              <a:latin typeface="Arial" charset="0"/>
              <a:ea typeface="+mn-ea"/>
              <a:cs typeface="+mn-cs"/>
            </a:endParaRPr>
          </a:p>
          <a:p>
            <a:r>
              <a:rPr lang="el-GR" sz="1200" kern="1200" dirty="0" smtClean="0">
                <a:solidFill>
                  <a:schemeClr val="tx1"/>
                </a:solidFill>
                <a:latin typeface="Arial" charset="0"/>
                <a:ea typeface="+mn-ea"/>
                <a:cs typeface="+mn-cs"/>
              </a:rPr>
              <a:t> </a:t>
            </a:r>
            <a:endParaRPr lang="en-US" sz="1200" kern="1200" dirty="0" smtClean="0">
              <a:solidFill>
                <a:schemeClr val="tx1"/>
              </a:solidFill>
              <a:latin typeface="Arial" charset="0"/>
              <a:ea typeface="+mn-ea"/>
              <a:cs typeface="+mn-cs"/>
            </a:endParaRPr>
          </a:p>
          <a:p>
            <a:r>
              <a:rPr lang="el-GR" sz="1200" kern="1200" dirty="0" smtClean="0">
                <a:solidFill>
                  <a:schemeClr val="tx1"/>
                </a:solidFill>
                <a:latin typeface="Arial" charset="0"/>
                <a:ea typeface="+mn-ea"/>
                <a:cs typeface="+mn-cs"/>
              </a:rPr>
              <a:t>Το Δικαστήριο Ευρωπαϊκής Ένωσης κλήθηκε να τοποθετηθεί ως προς του καθορισμού ημερομηνίας από την οποία η έγκυος προστατεύεται από απόλυση, σύμφωνα και με την οδηγία 92/85. Συγκεκριμένα, το ερώτημα που τέθηκε ήταν αν αποτελεί μια εργαζόμενη η οποία υποβάλλεται σε εξωσωματική γονιμοποίηση, «έγκυο εργαζόμενη» υπό την έννοια του άρθρου 2, στοιχείο α’, πρώτο εδάφιο της οδηγίας 92/85 αν, κατά το χρόνο της απολύσεως της, τα ωάρια της έχουν ήδη γονιμοποιηθεί από τα σπερματοζωάρια του συντρόφου της και υπάρχουν επομένως έμβρυα στον δοκιμαστικό σωλήνα, τα οποία όμως δεν έχουν ακόμη εμφυτευθεί στη μήτρα της γυναίκας. Το Δικαστήριο υπενθύμισε ότι η οδηγία 76/207, προτού τεθεί σε ισχύ η οδηγία 92/85, όρισε την αρχή της απαγορεύσεως των διακρίσεων και, ειδικότερα, την αναγνώριση στις γυναίκες προστασίας έναντι της απολύσεως, όχι μόνον κατά τη διάρκεια της άδειας μητρότητας, αλλά καθ’ όλη τη διάρκεια της εγκυμοσύνης, αφού απόλυση κατά τη διάρκεια των περιόδων αυτών δεν μπορεί να αφορά παρά μόνο τις γυναίκες και συνιστά, ως εκ τούτου, άμεση διάκριση λόγω φύλου. Αναφερόμενο δε στην Οδηγία 92/85 και το άρθρο 10 αυτής, το Δικαστήριο διευκρίνισε ότι, η εγκυμοσύνη, για να τύχει της προβλεπόμενης από το εν λόγω άρθρο προστασίας από απόλυση, πρέπει να έχει αρχίσει. Με δεδομένο ότι κατά τον κρίσιμο χρόνο, η γονιμοποίηση του ωαρίου δεν βρισκόταν στον σώμα της εργαζομένης αλλά εκτός αυτού η εγκυμοσύνη δεν είχε αρχίσει. Ως εκ τούτου, κατέληξε ότι για σκοπούς ασφάλειας δικαίου δεν μπορεί να γίνει δεκτό ότι η εν λόγω προστασία καλύπτει εργαζόμενη στην οποία, κατά την κοινοποίηση απόλυσης, δεν είχε ακόμη πραγματοποιηθεί η μεταφορά των γονιμοποιημένων ωαρίων στη μήτρα της.</a:t>
            </a:r>
            <a:endParaRPr lang="en-US" sz="1200" kern="1200" dirty="0" smtClean="0">
              <a:solidFill>
                <a:schemeClr val="tx1"/>
              </a:solidFill>
              <a:latin typeface="Arial" charset="0"/>
              <a:ea typeface="+mn-ea"/>
              <a:cs typeface="+mn-cs"/>
            </a:endParaRPr>
          </a:p>
          <a:p>
            <a:r>
              <a:rPr lang="el-GR" sz="1200" kern="1200" dirty="0" smtClean="0">
                <a:solidFill>
                  <a:schemeClr val="tx1"/>
                </a:solidFill>
                <a:latin typeface="Arial" charset="0"/>
                <a:ea typeface="+mn-ea"/>
                <a:cs typeface="+mn-cs"/>
              </a:rPr>
              <a:t> </a:t>
            </a:r>
            <a:endParaRPr lang="en-US" sz="1200" kern="1200" dirty="0" smtClean="0">
              <a:solidFill>
                <a:schemeClr val="tx1"/>
              </a:solidFill>
              <a:latin typeface="Arial" charset="0"/>
              <a:ea typeface="+mn-ea"/>
              <a:cs typeface="+mn-cs"/>
            </a:endParaRPr>
          </a:p>
          <a:p>
            <a:r>
              <a:rPr lang="el-GR" sz="1200" kern="1200" dirty="0" smtClean="0">
                <a:solidFill>
                  <a:schemeClr val="tx1"/>
                </a:solidFill>
                <a:latin typeface="Arial" charset="0"/>
                <a:ea typeface="+mn-ea"/>
                <a:cs typeface="+mn-cs"/>
              </a:rPr>
              <a:t>Το Δικαστήριο συνέχισε, όμως, επισημαίνοντας ότι η ίδια εργαζόμενη θα μπορούσε ενδεχομένως να επικαλεστεί την προστασία από τις διακρίσεις λόγω φύλου που παρέχει η οδηγία 76/207 και διευκρίνισε ότι η προστασία από απόλυση πρέπει να παρέχεται στη γυναίκα όχι μόνον κατά τη διάρκεια της άδειας μητρότητας αλλά καθ’ όλη τη διάρκεια της εγκυμοσύνης. Συγκεκριμένα, αποφάνθηκε ότι, στο μέτρο που η απόλυση της προσφεύγουσας πραγματοποιήθηκε ενώ αυτή βρισκόταν σε άδεια προκειμένου να υποβληθεί σε τεχνητή γονιμοποίηση και εφόσον εκτιμηθεί ότι η απόλυση αυτή θεμελιώνεται κατ’ </a:t>
            </a:r>
            <a:r>
              <a:rPr lang="el-GR" sz="1200" kern="1200" dirty="0" err="1" smtClean="0">
                <a:solidFill>
                  <a:schemeClr val="tx1"/>
                </a:solidFill>
                <a:latin typeface="Arial" charset="0"/>
                <a:ea typeface="+mn-ea"/>
                <a:cs typeface="+mn-cs"/>
              </a:rPr>
              <a:t>ουσίαν</a:t>
            </a:r>
            <a:r>
              <a:rPr lang="el-GR" sz="1200" kern="1200" dirty="0" smtClean="0">
                <a:solidFill>
                  <a:schemeClr val="tx1"/>
                </a:solidFill>
                <a:latin typeface="Arial" charset="0"/>
                <a:ea typeface="+mn-ea"/>
                <a:cs typeface="+mn-cs"/>
              </a:rPr>
              <a:t> στο γεγονός αυτό της τεχνητής γονιμοποίησης, η οποία μπορεί να εφαρμοστεί μόνο σε γυναίκα εργαζομένη, τότε υφίσταται άμεση διάκριση λόγω φύλου.	</a:t>
            </a:r>
            <a:endParaRPr lang="en-US" sz="1200" kern="120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ED14E455-72BA-4EE1-B979-B26D4DF0931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Εκδόσεις βρίσκονται</a:t>
            </a:r>
            <a:r>
              <a:rPr lang="el-GR" baseline="0" dirty="0" smtClean="0"/>
              <a:t> στην ιστοσελίδα, όπως επίσης και οι παρουσιάσεις και η σχετική νομοθεσία.</a:t>
            </a:r>
            <a:endParaRPr lang="en-US" dirty="0"/>
          </a:p>
        </p:txBody>
      </p:sp>
      <p:sp>
        <p:nvSpPr>
          <p:cNvPr id="4" name="Slide Number Placeholder 3"/>
          <p:cNvSpPr>
            <a:spLocks noGrp="1"/>
          </p:cNvSpPr>
          <p:nvPr>
            <p:ph type="sldNum" sz="quarter" idx="10"/>
          </p:nvPr>
        </p:nvSpPr>
        <p:spPr/>
        <p:txBody>
          <a:bodyPr/>
          <a:lstStyle/>
          <a:p>
            <a:fld id="{ED14E455-72BA-4EE1-B979-B26D4DF0931E}"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14E455-72BA-4EE1-B979-B26D4DF0931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Διαφοροποίηση μεταξύ «άδειας μητρότητας» και</a:t>
            </a:r>
            <a:r>
              <a:rPr lang="el-GR" baseline="0" dirty="0" smtClean="0"/>
              <a:t> «προστασίας από απόλυσης». Δύο θέματα εντελώς ξεχωριστά.</a:t>
            </a:r>
            <a:endParaRPr lang="en-US" dirty="0"/>
          </a:p>
        </p:txBody>
      </p:sp>
      <p:sp>
        <p:nvSpPr>
          <p:cNvPr id="4" name="Slide Number Placeholder 3"/>
          <p:cNvSpPr>
            <a:spLocks noGrp="1"/>
          </p:cNvSpPr>
          <p:nvPr>
            <p:ph type="sldNum" sz="quarter" idx="10"/>
          </p:nvPr>
        </p:nvSpPr>
        <p:spPr/>
        <p:txBody>
          <a:bodyPr/>
          <a:lstStyle/>
          <a:p>
            <a:fld id="{ED14E455-72BA-4EE1-B979-B26D4DF0931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14E455-72BA-4EE1-B979-B26D4DF0931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Ολόκληρη η επιχείρηση και όχι μόνο τμήμα της</a:t>
            </a:r>
            <a:r>
              <a:rPr lang="el-GR" baseline="0" dirty="0" smtClean="0"/>
              <a:t> ή θέση.</a:t>
            </a:r>
            <a:endParaRPr lang="en-US" dirty="0"/>
          </a:p>
        </p:txBody>
      </p:sp>
      <p:sp>
        <p:nvSpPr>
          <p:cNvPr id="4" name="Slide Number Placeholder 3"/>
          <p:cNvSpPr>
            <a:spLocks noGrp="1"/>
          </p:cNvSpPr>
          <p:nvPr>
            <p:ph type="sldNum" sz="quarter" idx="10"/>
          </p:nvPr>
        </p:nvSpPr>
        <p:spPr/>
        <p:txBody>
          <a:bodyPr/>
          <a:lstStyle/>
          <a:p>
            <a:fld id="{ED14E455-72BA-4EE1-B979-B26D4DF0931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Έχουμε ορισμένες</a:t>
            </a:r>
            <a:r>
              <a:rPr lang="el-GR" baseline="0" dirty="0" smtClean="0"/>
              <a:t> διαφορές με τις Κοινωνικές Ασφαλίσεις, όμως το σημαντικό είναι ότι ο Νόμος αυτός αφορά στην άδεια μητρότητας, δηλαδή, στην περίοδο απουσίας από την εργασία και όχι στην πληρωμή του επιδόματος μητρότητας. Αυτό πρέπει να τονίζεται όταν δίνουμε καθοδήγηση, γιατί η απουσία από εργασία για λόγους άδειας μητρότητας </a:t>
            </a:r>
            <a:r>
              <a:rPr lang="el-GR" b="1" baseline="0" dirty="0" smtClean="0"/>
              <a:t>δεν είναι ποτέ μικρότερη των 18 βδομάδων.</a:t>
            </a:r>
            <a:endParaRPr lang="en-US" b="1" dirty="0"/>
          </a:p>
        </p:txBody>
      </p:sp>
      <p:sp>
        <p:nvSpPr>
          <p:cNvPr id="4" name="Slide Number Placeholder 3"/>
          <p:cNvSpPr>
            <a:spLocks noGrp="1"/>
          </p:cNvSpPr>
          <p:nvPr>
            <p:ph type="sldNum" sz="quarter" idx="10"/>
          </p:nvPr>
        </p:nvSpPr>
        <p:spPr/>
        <p:txBody>
          <a:bodyPr/>
          <a:lstStyle/>
          <a:p>
            <a:fld id="{ED14E455-72BA-4EE1-B979-B26D4DF0931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14E455-72BA-4EE1-B979-B26D4DF0931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14E455-72BA-4EE1-B979-B26D4DF0931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lt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1CC0A10-F1E2-4FD7-BB11-8997C2D80245}" type="slidenum">
              <a:rPr lang="en-US" altLang="en-US" smtClean="0"/>
              <a:pPr/>
              <a:t>‹#›</a:t>
            </a:fld>
            <a:endParaRPr lang="en-US" alt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3B92F555-87C1-4D7E-97CD-D88A436F252E}" type="slidenum">
              <a:rPr lang="en-US" altLang="en-US" smtClean="0"/>
              <a:pPr/>
              <a:t>‹#›</a:t>
            </a:fld>
            <a:endParaRPr lang="en-US" altLang="en-US"/>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47491EC7-FB62-489D-B5BC-4CA411D79CCF}" type="slidenum">
              <a:rPr lang="en-US" altLang="en-US" smtClean="0"/>
              <a:pPr/>
              <a:t>‹#›</a:t>
            </a:fld>
            <a:endParaRPr lang="en-US" altLang="en-US"/>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05A3E913-E316-4A1A-B694-8B8DADFD0017}" type="slidenum">
              <a:rPr lang="en-US" altLang="en-US" smtClean="0"/>
              <a:pPr/>
              <a:t>‹#›</a:t>
            </a:fld>
            <a:endParaRPr lang="en-US" alt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85363ED2-8982-4F27-BFAF-CF315241535A}" type="slidenum">
              <a:rPr lang="en-US" altLang="en-US" smtClean="0"/>
              <a:pPr/>
              <a:t>‹#›</a:t>
            </a:fld>
            <a:endParaRPr lang="en-US" alt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7513191D-4D1F-45FE-B80F-F69EF63A5ACE}" type="slidenum">
              <a:rPr lang="en-US" altLang="en-US" smtClean="0"/>
              <a:pPr/>
              <a:t>‹#›</a:t>
            </a:fld>
            <a:endParaRPr lang="en-US" alt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ltLang="en-US"/>
          </a:p>
        </p:txBody>
      </p:sp>
      <p:sp>
        <p:nvSpPr>
          <p:cNvPr id="8" name="Footer Placeholder 7"/>
          <p:cNvSpPr>
            <a:spLocks noGrp="1"/>
          </p:cNvSpPr>
          <p:nvPr>
            <p:ph type="ftr" sz="quarter" idx="11"/>
          </p:nvPr>
        </p:nvSpPr>
        <p:spPr/>
        <p:txBody>
          <a:bodyPr/>
          <a:lstStyle>
            <a:extLst/>
          </a:lstStyle>
          <a:p>
            <a:endParaRPr lang="en-US" altLang="en-US"/>
          </a:p>
        </p:txBody>
      </p:sp>
      <p:sp>
        <p:nvSpPr>
          <p:cNvPr id="9" name="Slide Number Placeholder 8"/>
          <p:cNvSpPr>
            <a:spLocks noGrp="1"/>
          </p:cNvSpPr>
          <p:nvPr>
            <p:ph type="sldNum" sz="quarter" idx="12"/>
          </p:nvPr>
        </p:nvSpPr>
        <p:spPr/>
        <p:txBody>
          <a:bodyPr/>
          <a:lstStyle>
            <a:extLst/>
          </a:lstStyle>
          <a:p>
            <a:fld id="{2D2B35F5-045D-48B6-93FC-E3EA190EE78E}"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ltLang="en-US"/>
          </a:p>
        </p:txBody>
      </p:sp>
      <p:sp>
        <p:nvSpPr>
          <p:cNvPr id="4" name="Footer Placeholder 3"/>
          <p:cNvSpPr>
            <a:spLocks noGrp="1"/>
          </p:cNvSpPr>
          <p:nvPr>
            <p:ph type="ftr" sz="quarter" idx="11"/>
          </p:nvPr>
        </p:nvSpPr>
        <p:spPr/>
        <p:txBody>
          <a:bodyPr/>
          <a:lstStyle>
            <a:extLst/>
          </a:lstStyle>
          <a:p>
            <a:endParaRPr lang="en-US" altLang="en-US"/>
          </a:p>
        </p:txBody>
      </p:sp>
      <p:sp>
        <p:nvSpPr>
          <p:cNvPr id="5" name="Slide Number Placeholder 4"/>
          <p:cNvSpPr>
            <a:spLocks noGrp="1"/>
          </p:cNvSpPr>
          <p:nvPr>
            <p:ph type="sldNum" sz="quarter" idx="12"/>
          </p:nvPr>
        </p:nvSpPr>
        <p:spPr/>
        <p:txBody>
          <a:bodyPr/>
          <a:lstStyle>
            <a:extLst/>
          </a:lstStyle>
          <a:p>
            <a:fld id="{4A2E9AC3-7159-437F-B6A9-065BE3D339EE}" type="slidenum">
              <a:rPr lang="en-US" altLang="en-US" smtClean="0"/>
              <a:pPr/>
              <a:t>‹#›</a:t>
            </a:fld>
            <a:endParaRPr lang="en-US" alt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ltLang="en-US"/>
          </a:p>
        </p:txBody>
      </p:sp>
      <p:sp>
        <p:nvSpPr>
          <p:cNvPr id="3" name="Footer Placeholder 2"/>
          <p:cNvSpPr>
            <a:spLocks noGrp="1"/>
          </p:cNvSpPr>
          <p:nvPr>
            <p:ph type="ftr" sz="quarter" idx="11"/>
          </p:nvPr>
        </p:nvSpPr>
        <p:spPr/>
        <p:txBody>
          <a:bodyPr/>
          <a:lstStyle>
            <a:extLst/>
          </a:lstStyle>
          <a:p>
            <a:endParaRPr lang="en-US" altLang="en-US"/>
          </a:p>
        </p:txBody>
      </p:sp>
      <p:sp>
        <p:nvSpPr>
          <p:cNvPr id="4" name="Slide Number Placeholder 3"/>
          <p:cNvSpPr>
            <a:spLocks noGrp="1"/>
          </p:cNvSpPr>
          <p:nvPr>
            <p:ph type="sldNum" sz="quarter" idx="12"/>
          </p:nvPr>
        </p:nvSpPr>
        <p:spPr/>
        <p:txBody>
          <a:bodyPr/>
          <a:lstStyle>
            <a:extLst/>
          </a:lstStyle>
          <a:p>
            <a:fld id="{5B5B4990-48E4-46AE-A513-5B2668508061}" type="slidenum">
              <a:rPr lang="en-US" altLang="en-US" smtClean="0"/>
              <a:pPr/>
              <a:t>‹#›</a:t>
            </a:fld>
            <a:endParaRPr lang="en-US" alt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FC1D32B2-0FA5-411E-8BA5-688CE7BB92A6}"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lt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lt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14ED155-B6C0-4C53-80E4-62F1D53A523C}" type="slidenum">
              <a:rPr lang="en-US" altLang="en-US" smtClean="0"/>
              <a:pPr/>
              <a:t>‹#›</a:t>
            </a:fld>
            <a:endParaRPr lang="en-US" alt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lt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lt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7D1CF40-1467-43C7-B163-6DE478583F99}"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ransition>
    <p:fade thruBlk="1"/>
  </p:transition>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68760"/>
            <a:ext cx="7772400" cy="1829761"/>
          </a:xfrm>
        </p:spPr>
        <p:txBody>
          <a:bodyPr>
            <a:normAutofit fontScale="90000"/>
          </a:bodyPr>
          <a:lstStyle/>
          <a:p>
            <a:r>
              <a:rPr lang="el-GR" sz="4400" dirty="0" smtClean="0"/>
              <a:t>Προστασία της μητρότητας και μη διάκριση</a:t>
            </a:r>
            <a:endParaRPr lang="en-US" sz="4400" dirty="0"/>
          </a:p>
        </p:txBody>
      </p:sp>
      <p:sp>
        <p:nvSpPr>
          <p:cNvPr id="2051" name="Rectangle 3"/>
          <p:cNvSpPr>
            <a:spLocks noGrp="1" noChangeArrowheads="1"/>
          </p:cNvSpPr>
          <p:nvPr>
            <p:ph type="subTitle" idx="1"/>
          </p:nvPr>
        </p:nvSpPr>
        <p:spPr>
          <a:xfrm>
            <a:off x="714348" y="4005064"/>
            <a:ext cx="7772400" cy="1199704"/>
          </a:xfrm>
        </p:spPr>
        <p:txBody>
          <a:bodyPr/>
          <a:lstStyle/>
          <a:p>
            <a:r>
              <a:rPr lang="el-GR" dirty="0" smtClean="0"/>
              <a:t> Στέλλα Κομνηνού </a:t>
            </a:r>
            <a:r>
              <a:rPr lang="el-GR" dirty="0" err="1" smtClean="0"/>
              <a:t>Αρακελιάν</a:t>
            </a:r>
            <a:endParaRPr lang="el-GR" dirty="0"/>
          </a:p>
          <a:p>
            <a:r>
              <a:rPr lang="el-GR" dirty="0"/>
              <a:t>Τμήμα Εργασίας</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485804" y="1714488"/>
            <a:ext cx="8229600" cy="4572032"/>
          </a:xfrm>
        </p:spPr>
        <p:txBody>
          <a:bodyPr>
            <a:normAutofit/>
          </a:bodyPr>
          <a:lstStyle/>
          <a:p>
            <a:pPr>
              <a:lnSpc>
                <a:spcPct val="90000"/>
              </a:lnSpc>
            </a:pPr>
            <a:r>
              <a:rPr lang="el-GR" dirty="0" smtClean="0"/>
              <a:t>Διασφάλιση </a:t>
            </a:r>
            <a:r>
              <a:rPr lang="el-GR" dirty="0"/>
              <a:t>δικαιωμάτων κατά την επάνοδο της στην </a:t>
            </a:r>
            <a:r>
              <a:rPr lang="el-GR" dirty="0" smtClean="0"/>
              <a:t>εργασία (αρχαιότητα, ίδια ή παρόμοιας φύσεως εργασία, ίδιο ύψος απολαβών)</a:t>
            </a:r>
          </a:p>
          <a:p>
            <a:pPr>
              <a:lnSpc>
                <a:spcPct val="90000"/>
              </a:lnSpc>
            </a:pPr>
            <a:r>
              <a:rPr lang="el-GR" dirty="0" smtClean="0">
                <a:solidFill>
                  <a:schemeClr val="bg2">
                    <a:lumMod val="50000"/>
                  </a:schemeClr>
                </a:solidFill>
              </a:rPr>
              <a:t>Βελτίωση – </a:t>
            </a:r>
            <a:r>
              <a:rPr lang="el-GR" dirty="0" smtClean="0"/>
              <a:t>δικαίωμα σε αποδοχές και ωφελήματα που σχετίζονται με την εργασία (π.χ.13</a:t>
            </a:r>
            <a:r>
              <a:rPr lang="el-GR" baseline="30000" dirty="0" smtClean="0"/>
              <a:t>ος</a:t>
            </a:r>
            <a:r>
              <a:rPr lang="el-GR" dirty="0" smtClean="0"/>
              <a:t> μισθός), εκτός προμηθειών που υπολογίζονται αποκλειστικά με βάση την ποσότητα ή αξία της παραχθείσας εργασίας</a:t>
            </a:r>
            <a:endParaRPr lang="el-GR" dirty="0"/>
          </a:p>
        </p:txBody>
      </p:sp>
      <p:sp>
        <p:nvSpPr>
          <p:cNvPr id="4" name="Slide Number Placeholder 5"/>
          <p:cNvSpPr>
            <a:spLocks noGrp="1"/>
          </p:cNvSpPr>
          <p:nvPr>
            <p:ph type="sldNum" sz="quarter" idx="12"/>
          </p:nvPr>
        </p:nvSpPr>
        <p:spPr/>
        <p:txBody>
          <a:bodyPr/>
          <a:lstStyle/>
          <a:p>
            <a:fld id="{457A6460-F6CF-4CAA-A58D-7DB4BA1519C6}" type="slidenum">
              <a:rPr lang="en-US" altLang="en-US"/>
              <a:pPr/>
              <a:t>10</a:t>
            </a:fld>
            <a:endParaRPr lang="en-US" altLang="en-US"/>
          </a:p>
        </p:txBody>
      </p:sp>
      <p:sp>
        <p:nvSpPr>
          <p:cNvPr id="120834" name="Rectangle 2"/>
          <p:cNvSpPr>
            <a:spLocks noGrp="1" noChangeArrowheads="1"/>
          </p:cNvSpPr>
          <p:nvPr>
            <p:ph type="title"/>
          </p:nvPr>
        </p:nvSpPr>
        <p:spPr/>
        <p:txBody>
          <a:bodyPr>
            <a:normAutofit fontScale="90000"/>
          </a:bodyPr>
          <a:lstStyle/>
          <a:p>
            <a:r>
              <a:rPr lang="el-GR" sz="3700" dirty="0"/>
              <a:t>Οι περί Προστασίας της Μητρότητας Νόμοι</a:t>
            </a:r>
            <a:endParaRPr lang="en-US" sz="37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slide(fromRight)">
                                      <p:cBhvr>
                                        <p:cTn id="7" dur="500"/>
                                        <p:tgtEl>
                                          <p:spTgt spid="120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slide(fromRight)">
                                      <p:cBhvr>
                                        <p:cTn id="12" dur="500"/>
                                        <p:tgtEl>
                                          <p:spTgt spid="1208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752601"/>
            <a:ext cx="7772400" cy="2319341"/>
          </a:xfrm>
        </p:spPr>
        <p:txBody>
          <a:bodyPr>
            <a:noAutofit/>
          </a:bodyPr>
          <a:lstStyle/>
          <a:p>
            <a:r>
              <a:rPr lang="el-GR" sz="3200" dirty="0" smtClean="0"/>
              <a:t>Οι περί Ίσης Μεταχείρισης Ανδρών και Γυναικών στην Απασχόληση και στην Επαγγελματική Εκπαίδευση (2002 έως 2014)</a:t>
            </a:r>
            <a:endParaRPr lang="en-US" sz="3200" dirty="0"/>
          </a:p>
        </p:txBody>
      </p:sp>
      <p:sp>
        <p:nvSpPr>
          <p:cNvPr id="3" name="Slide Number Placeholder 2"/>
          <p:cNvSpPr>
            <a:spLocks noGrp="1"/>
          </p:cNvSpPr>
          <p:nvPr>
            <p:ph type="sldNum" sz="quarter" idx="12"/>
          </p:nvPr>
        </p:nvSpPr>
        <p:spPr/>
        <p:txBody>
          <a:bodyPr/>
          <a:lstStyle/>
          <a:p>
            <a:fld id="{05A3E913-E316-4A1A-B694-8B8DADFD0017}" type="slidenum">
              <a:rPr lang="en-US" altLang="en-US" smtClean="0"/>
              <a:pPr/>
              <a:t>11</a:t>
            </a:fld>
            <a:endParaRPr lang="en-US" altLang="en-US"/>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idx="1"/>
          </p:nvPr>
        </p:nvSpPr>
        <p:spPr>
          <a:xfrm>
            <a:off x="457200" y="1719263"/>
            <a:ext cx="8229600" cy="4589462"/>
          </a:xfrm>
        </p:spPr>
        <p:txBody>
          <a:bodyPr>
            <a:normAutofit/>
          </a:bodyPr>
          <a:lstStyle/>
          <a:p>
            <a:pPr>
              <a:lnSpc>
                <a:spcPct val="90000"/>
              </a:lnSpc>
              <a:buNone/>
            </a:pPr>
            <a:r>
              <a:rPr lang="el-GR" sz="2700" dirty="0" smtClean="0"/>
              <a:t>Περιλαμβάνε</a:t>
            </a:r>
            <a:r>
              <a:rPr lang="el-GR" dirty="0" smtClean="0"/>
              <a:t>ι</a:t>
            </a:r>
            <a:r>
              <a:rPr lang="el-GR" sz="2700" dirty="0" smtClean="0"/>
              <a:t>: </a:t>
            </a:r>
          </a:p>
          <a:p>
            <a:pPr>
              <a:lnSpc>
                <a:spcPct val="90000"/>
              </a:lnSpc>
            </a:pPr>
            <a:r>
              <a:rPr lang="el-GR" sz="2700" dirty="0" smtClean="0"/>
              <a:t>άμεση ή έμμεση διάκριση λόγω φύλου </a:t>
            </a:r>
          </a:p>
          <a:p>
            <a:pPr>
              <a:lnSpc>
                <a:spcPct val="90000"/>
              </a:lnSpc>
            </a:pPr>
            <a:r>
              <a:rPr lang="el-GR" sz="2700" dirty="0" smtClean="0"/>
              <a:t>λόγω εγκυμοσύνης, μητρότητας, γαλουχίας ή τοκετού ή ασθένεια οφειλόμενη στον τοκετό </a:t>
            </a:r>
          </a:p>
          <a:p>
            <a:pPr>
              <a:lnSpc>
                <a:spcPct val="90000"/>
              </a:lnSpc>
            </a:pPr>
            <a:r>
              <a:rPr lang="el-GR" sz="2700" dirty="0" smtClean="0"/>
              <a:t>λόγω οικογενειακής κατάστασης</a:t>
            </a:r>
          </a:p>
          <a:p>
            <a:pPr>
              <a:lnSpc>
                <a:spcPct val="90000"/>
              </a:lnSpc>
            </a:pPr>
            <a:r>
              <a:rPr lang="el-GR" sz="2700" dirty="0" smtClean="0"/>
              <a:t>τη σεξουαλική παρενόχληση </a:t>
            </a:r>
          </a:p>
          <a:p>
            <a:pPr>
              <a:lnSpc>
                <a:spcPct val="90000"/>
              </a:lnSpc>
            </a:pPr>
            <a:r>
              <a:rPr lang="el-GR" sz="2700" dirty="0" smtClean="0"/>
              <a:t>την παρενόχληση και </a:t>
            </a:r>
          </a:p>
          <a:p>
            <a:pPr>
              <a:lnSpc>
                <a:spcPct val="90000"/>
              </a:lnSpc>
            </a:pPr>
            <a:r>
              <a:rPr lang="el-GR" sz="2700" dirty="0" smtClean="0"/>
              <a:t>οποιαδήποτε οδηγία ή εντολή για διάκριση λόγω φύλου</a:t>
            </a:r>
            <a:endParaRPr lang="en-US" sz="2700" dirty="0"/>
          </a:p>
        </p:txBody>
      </p:sp>
      <p:sp>
        <p:nvSpPr>
          <p:cNvPr id="13" name="Slide Number Placeholder 5"/>
          <p:cNvSpPr>
            <a:spLocks noGrp="1"/>
          </p:cNvSpPr>
          <p:nvPr>
            <p:ph type="sldNum" sz="quarter" idx="12"/>
          </p:nvPr>
        </p:nvSpPr>
        <p:spPr/>
        <p:txBody>
          <a:bodyPr/>
          <a:lstStyle/>
          <a:p>
            <a:fld id="{49CFAAA5-56CF-45CA-B020-07843D9F9CE0}" type="slidenum">
              <a:rPr lang="en-US" altLang="en-US"/>
              <a:pPr/>
              <a:t>12</a:t>
            </a:fld>
            <a:endParaRPr lang="en-US" altLang="en-US"/>
          </a:p>
        </p:txBody>
      </p:sp>
      <p:sp>
        <p:nvSpPr>
          <p:cNvPr id="128002" name="Rectangle 2"/>
          <p:cNvSpPr>
            <a:spLocks noGrp="1" noChangeArrowheads="1"/>
          </p:cNvSpPr>
          <p:nvPr>
            <p:ph type="title"/>
          </p:nvPr>
        </p:nvSpPr>
        <p:spPr/>
        <p:txBody>
          <a:bodyPr/>
          <a:lstStyle/>
          <a:p>
            <a:r>
              <a:rPr lang="el-GR" dirty="0"/>
              <a:t>«διάκριση λόγω φύλου»</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 calcmode="lin" valueType="num">
                                      <p:cBhvr additive="base">
                                        <p:cTn id="7" dur="500" fill="hold"/>
                                        <p:tgtEl>
                                          <p:spTgt spid="1280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80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8003">
                                            <p:txEl>
                                              <p:pRg st="1" end="1"/>
                                            </p:txEl>
                                          </p:spTgt>
                                        </p:tgtEl>
                                        <p:attrNameLst>
                                          <p:attrName>style.visibility</p:attrName>
                                        </p:attrNameLst>
                                      </p:cBhvr>
                                      <p:to>
                                        <p:strVal val="visible"/>
                                      </p:to>
                                    </p:set>
                                    <p:anim calcmode="lin" valueType="num">
                                      <p:cBhvr additive="base">
                                        <p:cTn id="13" dur="500" fill="hold"/>
                                        <p:tgtEl>
                                          <p:spTgt spid="1280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80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8003">
                                            <p:txEl>
                                              <p:pRg st="2" end="2"/>
                                            </p:txEl>
                                          </p:spTgt>
                                        </p:tgtEl>
                                        <p:attrNameLst>
                                          <p:attrName>style.visibility</p:attrName>
                                        </p:attrNameLst>
                                      </p:cBhvr>
                                      <p:to>
                                        <p:strVal val="visible"/>
                                      </p:to>
                                    </p:set>
                                    <p:anim calcmode="lin" valueType="num">
                                      <p:cBhvr additive="base">
                                        <p:cTn id="19" dur="500" fill="hold"/>
                                        <p:tgtEl>
                                          <p:spTgt spid="1280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80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8003">
                                            <p:txEl>
                                              <p:pRg st="3" end="3"/>
                                            </p:txEl>
                                          </p:spTgt>
                                        </p:tgtEl>
                                        <p:attrNameLst>
                                          <p:attrName>style.visibility</p:attrName>
                                        </p:attrNameLst>
                                      </p:cBhvr>
                                      <p:to>
                                        <p:strVal val="visible"/>
                                      </p:to>
                                    </p:set>
                                    <p:anim calcmode="lin" valueType="num">
                                      <p:cBhvr additive="base">
                                        <p:cTn id="25" dur="500" fill="hold"/>
                                        <p:tgtEl>
                                          <p:spTgt spid="12800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80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28003">
                                            <p:txEl>
                                              <p:pRg st="4" end="4"/>
                                            </p:txEl>
                                          </p:spTgt>
                                        </p:tgtEl>
                                        <p:attrNameLst>
                                          <p:attrName>style.visibility</p:attrName>
                                        </p:attrNameLst>
                                      </p:cBhvr>
                                      <p:to>
                                        <p:strVal val="visible"/>
                                      </p:to>
                                    </p:set>
                                    <p:anim calcmode="lin" valueType="num">
                                      <p:cBhvr additive="base">
                                        <p:cTn id="31" dur="500" fill="hold"/>
                                        <p:tgtEl>
                                          <p:spTgt spid="12800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280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28003">
                                            <p:txEl>
                                              <p:pRg st="5" end="5"/>
                                            </p:txEl>
                                          </p:spTgt>
                                        </p:tgtEl>
                                        <p:attrNameLst>
                                          <p:attrName>style.visibility</p:attrName>
                                        </p:attrNameLst>
                                      </p:cBhvr>
                                      <p:to>
                                        <p:strVal val="visible"/>
                                      </p:to>
                                    </p:set>
                                    <p:anim calcmode="lin" valueType="num">
                                      <p:cBhvr additive="base">
                                        <p:cTn id="37" dur="500" fill="hold"/>
                                        <p:tgtEl>
                                          <p:spTgt spid="12800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280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28003">
                                            <p:txEl>
                                              <p:pRg st="6" end="6"/>
                                            </p:txEl>
                                          </p:spTgt>
                                        </p:tgtEl>
                                        <p:attrNameLst>
                                          <p:attrName>style.visibility</p:attrName>
                                        </p:attrNameLst>
                                      </p:cBhvr>
                                      <p:to>
                                        <p:strVal val="visible"/>
                                      </p:to>
                                    </p:set>
                                    <p:anim calcmode="lin" valueType="num">
                                      <p:cBhvr additive="base">
                                        <p:cTn id="43" dur="500" fill="hold"/>
                                        <p:tgtEl>
                                          <p:spTgt spid="12800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2800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p:txBody>
          <a:bodyPr/>
          <a:lstStyle/>
          <a:p>
            <a:r>
              <a:rPr lang="el-GR" sz="2500"/>
              <a:t>Όρους πρόσβασης, πρόσληψης, προαγωγής, και τα κριτήρια επιλογής σε εργασία.</a:t>
            </a:r>
          </a:p>
          <a:p>
            <a:r>
              <a:rPr lang="el-GR" sz="2500"/>
              <a:t>Όρους πρόσβασης (περιλαμβανομένων των κριτηρίων και διαδικασία επιλογής) σε επαγγελματικό προσανατολισμό, επαγγελματική κατάρτιση, επιμόρφωση και απόκτηση επαγγελματικής πείρας.</a:t>
            </a:r>
          </a:p>
          <a:p>
            <a:r>
              <a:rPr lang="el-GR" sz="2500"/>
              <a:t>Στους όρους και συνθήκες απασχολήσεως (προσόντα, προϋποθέσεις και κριτήρια τοποθετήσεως, μονιμοποιήσεως, μεταθέσεως, μετακινήσεως, αποσπάσεως ή προαγωγής</a:t>
            </a:r>
            <a:r>
              <a:rPr lang="en-GB" sz="2500"/>
              <a:t>)</a:t>
            </a:r>
            <a:r>
              <a:rPr lang="el-GR" sz="2500"/>
              <a:t>.</a:t>
            </a:r>
          </a:p>
        </p:txBody>
      </p:sp>
      <p:sp>
        <p:nvSpPr>
          <p:cNvPr id="4" name="Slide Number Placeholder 5"/>
          <p:cNvSpPr>
            <a:spLocks noGrp="1"/>
          </p:cNvSpPr>
          <p:nvPr>
            <p:ph type="sldNum" sz="quarter" idx="12"/>
          </p:nvPr>
        </p:nvSpPr>
        <p:spPr/>
        <p:txBody>
          <a:bodyPr/>
          <a:lstStyle/>
          <a:p>
            <a:fld id="{04E545C5-210D-48CA-A445-805849B988F5}" type="slidenum">
              <a:rPr lang="en-US" altLang="en-US"/>
              <a:pPr/>
              <a:t>13</a:t>
            </a:fld>
            <a:endParaRPr lang="en-US" altLang="en-US"/>
          </a:p>
        </p:txBody>
      </p:sp>
      <p:sp>
        <p:nvSpPr>
          <p:cNvPr id="131074" name="Rectangle 2"/>
          <p:cNvSpPr>
            <a:spLocks noGrp="1" noChangeArrowheads="1"/>
          </p:cNvSpPr>
          <p:nvPr>
            <p:ph type="title"/>
          </p:nvPr>
        </p:nvSpPr>
        <p:spPr/>
        <p:txBody>
          <a:bodyPr/>
          <a:lstStyle/>
          <a:p>
            <a:r>
              <a:rPr lang="el-GR"/>
              <a:t>Πεδίο εφαρμογής</a:t>
            </a:r>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slide(fromRight)">
                                      <p:cBhvr>
                                        <p:cTn id="7" dur="500"/>
                                        <p:tgtEl>
                                          <p:spTgt spid="131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Effect transition="in" filter="slide(fromRight)">
                                      <p:cBhvr>
                                        <p:cTn id="12" dur="500"/>
                                        <p:tgtEl>
                                          <p:spTgt spid="131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31075">
                                            <p:txEl>
                                              <p:pRg st="2" end="2"/>
                                            </p:txEl>
                                          </p:spTgt>
                                        </p:tgtEl>
                                        <p:attrNameLst>
                                          <p:attrName>style.visibility</p:attrName>
                                        </p:attrNameLst>
                                      </p:cBhvr>
                                      <p:to>
                                        <p:strVal val="visible"/>
                                      </p:to>
                                    </p:set>
                                    <p:animEffect transition="in" filter="slide(fromRight)">
                                      <p:cBhvr>
                                        <p:cTn id="17" dur="500"/>
                                        <p:tgtEl>
                                          <p:spTgt spid="131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idx="1"/>
          </p:nvPr>
        </p:nvSpPr>
        <p:spPr/>
        <p:txBody>
          <a:bodyPr/>
          <a:lstStyle/>
          <a:p>
            <a:r>
              <a:rPr lang="el-GR" sz="2700"/>
              <a:t>Στις πάσης φύσεως παροχές που συνδέονται με τη θέση ή βαθμίδα απασχολήσεως, περιλαμβανομένης της αμοιβής.</a:t>
            </a:r>
          </a:p>
          <a:p>
            <a:r>
              <a:rPr lang="el-GR" sz="2700"/>
              <a:t>Στην πρόσβαση σε ελεύθερο επάγγελμα.</a:t>
            </a:r>
          </a:p>
          <a:p>
            <a:r>
              <a:rPr lang="el-GR" sz="2700"/>
              <a:t>Στους όρους και προϋποθέσεις απολύσεων ή αφυπηρέτησης.</a:t>
            </a:r>
            <a:endParaRPr lang="en-US" sz="2700"/>
          </a:p>
          <a:p>
            <a:r>
              <a:rPr lang="el-GR" sz="2700"/>
              <a:t>Στην ιδιότητα μέλους και συμμετοχή σε οργάνωση εργαζομένων ή εργοδοτών.</a:t>
            </a:r>
          </a:p>
          <a:p>
            <a:pPr algn="just"/>
            <a:endParaRPr lang="en-US" sz="2700"/>
          </a:p>
        </p:txBody>
      </p:sp>
      <p:sp>
        <p:nvSpPr>
          <p:cNvPr id="4" name="Slide Number Placeholder 5"/>
          <p:cNvSpPr>
            <a:spLocks noGrp="1"/>
          </p:cNvSpPr>
          <p:nvPr>
            <p:ph type="sldNum" sz="quarter" idx="12"/>
          </p:nvPr>
        </p:nvSpPr>
        <p:spPr/>
        <p:txBody>
          <a:bodyPr/>
          <a:lstStyle/>
          <a:p>
            <a:fld id="{B93995DC-F295-4B82-BD05-B4593343EA3C}" type="slidenum">
              <a:rPr lang="en-US" altLang="en-US"/>
              <a:pPr/>
              <a:t>14</a:t>
            </a:fld>
            <a:endParaRPr lang="en-US" altLang="en-US"/>
          </a:p>
        </p:txBody>
      </p:sp>
      <p:sp>
        <p:nvSpPr>
          <p:cNvPr id="132098" name="Rectangle 2"/>
          <p:cNvSpPr>
            <a:spLocks noGrp="1" noChangeArrowheads="1"/>
          </p:cNvSpPr>
          <p:nvPr>
            <p:ph type="title"/>
          </p:nvPr>
        </p:nvSpPr>
        <p:spPr/>
        <p:txBody>
          <a:bodyPr/>
          <a:lstStyle/>
          <a:p>
            <a:r>
              <a:rPr lang="el-GR"/>
              <a:t>Πεδίο εφαρμογής</a:t>
            </a:r>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slide(fromRight)">
                                      <p:cBhvr>
                                        <p:cTn id="7" dur="500"/>
                                        <p:tgtEl>
                                          <p:spTgt spid="132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slide(fromRight)">
                                      <p:cBhvr>
                                        <p:cTn id="12" dur="500"/>
                                        <p:tgtEl>
                                          <p:spTgt spid="132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32099">
                                            <p:txEl>
                                              <p:pRg st="2" end="2"/>
                                            </p:txEl>
                                          </p:spTgt>
                                        </p:tgtEl>
                                        <p:attrNameLst>
                                          <p:attrName>style.visibility</p:attrName>
                                        </p:attrNameLst>
                                      </p:cBhvr>
                                      <p:to>
                                        <p:strVal val="visible"/>
                                      </p:to>
                                    </p:set>
                                    <p:animEffect transition="in" filter="slide(fromRight)">
                                      <p:cBhvr>
                                        <p:cTn id="17" dur="500"/>
                                        <p:tgtEl>
                                          <p:spTgt spid="132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132099">
                                            <p:txEl>
                                              <p:pRg st="3" end="3"/>
                                            </p:txEl>
                                          </p:spTgt>
                                        </p:tgtEl>
                                        <p:attrNameLst>
                                          <p:attrName>style.visibility</p:attrName>
                                        </p:attrNameLst>
                                      </p:cBhvr>
                                      <p:to>
                                        <p:strVal val="visible"/>
                                      </p:to>
                                    </p:set>
                                    <p:animEffect transition="in" filter="slide(fromRight)">
                                      <p:cBhvr>
                                        <p:cTn id="22" dur="500"/>
                                        <p:tgtEl>
                                          <p:spTgt spid="132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idx="1"/>
          </p:nvPr>
        </p:nvSpPr>
        <p:spPr>
          <a:xfrm>
            <a:off x="395288" y="2871788"/>
            <a:ext cx="8229600" cy="2070100"/>
          </a:xfrm>
        </p:spPr>
        <p:txBody>
          <a:bodyPr/>
          <a:lstStyle/>
          <a:p>
            <a:pPr algn="ctr">
              <a:buFont typeface="Wingdings" pitchFamily="2" charset="2"/>
              <a:buNone/>
            </a:pPr>
            <a:r>
              <a:rPr lang="el-GR" sz="2800" dirty="0">
                <a:solidFill>
                  <a:schemeClr val="tx2"/>
                </a:solidFill>
              </a:rPr>
              <a:t>   </a:t>
            </a:r>
            <a:r>
              <a:rPr lang="el-GR" sz="3400" dirty="0">
                <a:solidFill>
                  <a:schemeClr val="tx2"/>
                </a:solidFill>
              </a:rPr>
              <a:t>άμεσα ή έμμεσα, λόγω φύλου, σε συσχετισμό ιδίως με την  έγγαμη ή οικογενειακή κατάσταση.</a:t>
            </a:r>
            <a:endParaRPr lang="en-US" sz="3400" dirty="0">
              <a:solidFill>
                <a:schemeClr val="tx2"/>
              </a:solidFill>
            </a:endParaRPr>
          </a:p>
        </p:txBody>
      </p:sp>
      <p:sp>
        <p:nvSpPr>
          <p:cNvPr id="4" name="Slide Number Placeholder 5"/>
          <p:cNvSpPr>
            <a:spLocks noGrp="1"/>
          </p:cNvSpPr>
          <p:nvPr>
            <p:ph type="sldNum" sz="quarter" idx="12"/>
          </p:nvPr>
        </p:nvSpPr>
        <p:spPr/>
        <p:txBody>
          <a:bodyPr/>
          <a:lstStyle/>
          <a:p>
            <a:fld id="{88B92054-6FEF-4D67-A7EE-1B5D0E82E627}" type="slidenum">
              <a:rPr lang="en-US" altLang="en-US"/>
              <a:pPr/>
              <a:t>15</a:t>
            </a:fld>
            <a:endParaRPr lang="en-US" altLang="en-US"/>
          </a:p>
        </p:txBody>
      </p:sp>
      <p:sp>
        <p:nvSpPr>
          <p:cNvPr id="139267" name="Rectangle 3"/>
          <p:cNvSpPr>
            <a:spLocks noChangeArrowheads="1"/>
          </p:cNvSpPr>
          <p:nvPr/>
        </p:nvSpPr>
        <p:spPr bwMode="auto">
          <a:xfrm>
            <a:off x="1331913" y="1701800"/>
            <a:ext cx="6551612" cy="1295400"/>
          </a:xfrm>
          <a:prstGeom prst="rect">
            <a:avLst/>
          </a:prstGeom>
          <a:noFill/>
          <a:ln w="9525">
            <a:noFill/>
            <a:miter lim="800000"/>
            <a:headEnd/>
            <a:tailEnd/>
          </a:ln>
          <a:effectLst/>
        </p:spPr>
        <p:txBody>
          <a:bodyPr anchor="ctr" anchorCtr="1"/>
          <a:lstStyle/>
          <a:p>
            <a:pPr algn="ctr"/>
            <a:r>
              <a:rPr lang="el-GR" sz="3400" b="1" dirty="0">
                <a:solidFill>
                  <a:schemeClr val="tx2"/>
                </a:solidFill>
              </a:rPr>
              <a:t>Κανόνας: η απαγόρευση της διακριτικής μεταχείρισης </a:t>
            </a:r>
            <a:endParaRPr lang="en-US" sz="3400" b="1" dirty="0">
              <a:solidFill>
                <a:schemeClr val="tx2"/>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fill="hold" grpId="0" nodeType="afterEffect">
                                  <p:stCondLst>
                                    <p:cond delay="0"/>
                                  </p:stCondLst>
                                  <p:childTnLst>
                                    <p:animClr clrSpc="rgb" dir="cw">
                                      <p:cBhvr override="childStyle">
                                        <p:cTn id="6" dur="1000" fill="hold"/>
                                        <p:tgtEl>
                                          <p:spTgt spid="139267"/>
                                        </p:tgtEl>
                                        <p:attrNameLst>
                                          <p:attrName>style.color</p:attrName>
                                        </p:attrNameLst>
                                      </p:cBhvr>
                                      <p:to>
                                        <a:schemeClr val="accent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idx="1"/>
          </p:nvPr>
        </p:nvSpPr>
        <p:spPr>
          <a:xfrm>
            <a:off x="457200" y="1481329"/>
            <a:ext cx="8229600" cy="1947672"/>
          </a:xfrm>
        </p:spPr>
        <p:txBody>
          <a:bodyPr/>
          <a:lstStyle/>
          <a:p>
            <a:pPr>
              <a:lnSpc>
                <a:spcPct val="105000"/>
              </a:lnSpc>
            </a:pPr>
            <a:r>
              <a:rPr lang="el-GR" sz="2700" dirty="0"/>
              <a:t>υπάρχει όταν ένα πρόσωπο υφίσταται λιγότερο ευνοϊκή μεταχείριση λόγω φύλου από ότι ένα άλλο υφίσταται, έχει υποστεί ή θα υφίστατο σε μια ανάλογη  κατάσταση.</a:t>
            </a:r>
            <a:endParaRPr lang="en-US" sz="2700" dirty="0"/>
          </a:p>
        </p:txBody>
      </p:sp>
      <p:sp>
        <p:nvSpPr>
          <p:cNvPr id="9" name="Slide Number Placeholder 5"/>
          <p:cNvSpPr>
            <a:spLocks noGrp="1"/>
          </p:cNvSpPr>
          <p:nvPr>
            <p:ph type="sldNum" sz="quarter" idx="12"/>
          </p:nvPr>
        </p:nvSpPr>
        <p:spPr/>
        <p:txBody>
          <a:bodyPr/>
          <a:lstStyle/>
          <a:p>
            <a:fld id="{5ACFED32-C27B-4F39-9426-6F1D3520850E}" type="slidenum">
              <a:rPr lang="en-US" altLang="en-US"/>
              <a:pPr/>
              <a:t>16</a:t>
            </a:fld>
            <a:endParaRPr lang="en-US" altLang="en-US"/>
          </a:p>
        </p:txBody>
      </p:sp>
      <p:sp>
        <p:nvSpPr>
          <p:cNvPr id="130050" name="Rectangle 2"/>
          <p:cNvSpPr>
            <a:spLocks noGrp="1" noChangeArrowheads="1"/>
          </p:cNvSpPr>
          <p:nvPr>
            <p:ph type="title"/>
          </p:nvPr>
        </p:nvSpPr>
        <p:spPr/>
        <p:txBody>
          <a:bodyPr/>
          <a:lstStyle/>
          <a:p>
            <a:r>
              <a:rPr lang="el-GR"/>
              <a:t>«άμεση διάκριση»</a:t>
            </a:r>
            <a:endParaRPr lang="en-US"/>
          </a:p>
        </p:txBody>
      </p:sp>
      <p:sp>
        <p:nvSpPr>
          <p:cNvPr id="130052" name="Rectangle 4"/>
          <p:cNvSpPr>
            <a:spLocks noChangeArrowheads="1"/>
          </p:cNvSpPr>
          <p:nvPr/>
        </p:nvSpPr>
        <p:spPr bwMode="auto">
          <a:xfrm>
            <a:off x="3500430" y="2857496"/>
            <a:ext cx="5143536" cy="358775"/>
          </a:xfrm>
          <a:prstGeom prst="rect">
            <a:avLst/>
          </a:prstGeom>
          <a:noFill/>
          <a:ln w="38100">
            <a:solidFill>
              <a:schemeClr val="accent1"/>
            </a:solidFill>
            <a:miter lim="800000"/>
            <a:headEnd/>
            <a:tailEnd/>
          </a:ln>
          <a:effectLst/>
        </p:spPr>
        <p:txBody>
          <a:bodyPr wrap="none" anchor="ctr"/>
          <a:lstStyle/>
          <a:p>
            <a:endParaRPr lang="en-US"/>
          </a:p>
        </p:txBody>
      </p:sp>
      <p:sp>
        <p:nvSpPr>
          <p:cNvPr id="130056" name="Rectangle 8"/>
          <p:cNvSpPr>
            <a:spLocks noChangeArrowheads="1"/>
          </p:cNvSpPr>
          <p:nvPr/>
        </p:nvSpPr>
        <p:spPr bwMode="auto">
          <a:xfrm>
            <a:off x="857224" y="1928802"/>
            <a:ext cx="7500990" cy="433387"/>
          </a:xfrm>
          <a:prstGeom prst="rect">
            <a:avLst/>
          </a:prstGeom>
          <a:noFill/>
          <a:ln w="38100">
            <a:solidFill>
              <a:schemeClr val="accent1"/>
            </a:solidFill>
            <a:miter lim="800000"/>
            <a:headEnd/>
            <a:tailEnd/>
          </a:ln>
          <a:effectLst/>
        </p:spPr>
        <p:txBody>
          <a:bodyPr wrap="none" anchor="ctr"/>
          <a:lstStyle/>
          <a:p>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0056"/>
                                        </p:tgtEl>
                                        <p:attrNameLst>
                                          <p:attrName>style.visibility</p:attrName>
                                        </p:attrNameLst>
                                      </p:cBhvr>
                                      <p:to>
                                        <p:strVal val="visible"/>
                                      </p:to>
                                    </p:set>
                                    <p:anim calcmode="lin" valueType="num">
                                      <p:cBhvr additive="base">
                                        <p:cTn id="7" dur="1000" fill="hold"/>
                                        <p:tgtEl>
                                          <p:spTgt spid="130056"/>
                                        </p:tgtEl>
                                        <p:attrNameLst>
                                          <p:attrName>ppt_x</p:attrName>
                                        </p:attrNameLst>
                                      </p:cBhvr>
                                      <p:tavLst>
                                        <p:tav tm="0">
                                          <p:val>
                                            <p:strVal val="#ppt_x"/>
                                          </p:val>
                                        </p:tav>
                                        <p:tav tm="100000">
                                          <p:val>
                                            <p:strVal val="#ppt_x"/>
                                          </p:val>
                                        </p:tav>
                                      </p:tavLst>
                                    </p:anim>
                                    <p:anim calcmode="lin" valueType="num">
                                      <p:cBhvr additive="base">
                                        <p:cTn id="8" dur="1000" fill="hold"/>
                                        <p:tgtEl>
                                          <p:spTgt spid="13005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1000"/>
                                        <p:tgtEl>
                                          <p:spTgt spid="130056"/>
                                        </p:tgtEl>
                                        <p:attrNameLst>
                                          <p:attrName>ppt_x</p:attrName>
                                        </p:attrNameLst>
                                      </p:cBhvr>
                                      <p:tavLst>
                                        <p:tav tm="0">
                                          <p:val>
                                            <p:strVal val="ppt_x"/>
                                          </p:val>
                                        </p:tav>
                                        <p:tav tm="100000">
                                          <p:val>
                                            <p:strVal val="ppt_x"/>
                                          </p:val>
                                        </p:tav>
                                      </p:tavLst>
                                    </p:anim>
                                    <p:anim calcmode="lin" valueType="num">
                                      <p:cBhvr additive="base">
                                        <p:cTn id="13" dur="1000"/>
                                        <p:tgtEl>
                                          <p:spTgt spid="130056"/>
                                        </p:tgtEl>
                                        <p:attrNameLst>
                                          <p:attrName>ppt_y</p:attrName>
                                        </p:attrNameLst>
                                      </p:cBhvr>
                                      <p:tavLst>
                                        <p:tav tm="0">
                                          <p:val>
                                            <p:strVal val="ppt_y"/>
                                          </p:val>
                                        </p:tav>
                                        <p:tav tm="100000">
                                          <p:val>
                                            <p:strVal val="1+ppt_h/2"/>
                                          </p:val>
                                        </p:tav>
                                      </p:tavLst>
                                    </p:anim>
                                    <p:set>
                                      <p:cBhvr>
                                        <p:cTn id="14" dur="1" fill="hold">
                                          <p:stCondLst>
                                            <p:cond delay="999"/>
                                          </p:stCondLst>
                                        </p:cTn>
                                        <p:tgtEl>
                                          <p:spTgt spid="13005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0052"/>
                                        </p:tgtEl>
                                        <p:attrNameLst>
                                          <p:attrName>style.visibility</p:attrName>
                                        </p:attrNameLst>
                                      </p:cBhvr>
                                      <p:to>
                                        <p:strVal val="visible"/>
                                      </p:to>
                                    </p:set>
                                    <p:anim calcmode="lin" valueType="num">
                                      <p:cBhvr additive="base">
                                        <p:cTn id="19" dur="1000" fill="hold"/>
                                        <p:tgtEl>
                                          <p:spTgt spid="130052"/>
                                        </p:tgtEl>
                                        <p:attrNameLst>
                                          <p:attrName>ppt_x</p:attrName>
                                        </p:attrNameLst>
                                      </p:cBhvr>
                                      <p:tavLst>
                                        <p:tav tm="0">
                                          <p:val>
                                            <p:strVal val="1+#ppt_w/2"/>
                                          </p:val>
                                        </p:tav>
                                        <p:tav tm="100000">
                                          <p:val>
                                            <p:strVal val="#ppt_x"/>
                                          </p:val>
                                        </p:tav>
                                      </p:tavLst>
                                    </p:anim>
                                    <p:anim calcmode="lin" valueType="num">
                                      <p:cBhvr additive="base">
                                        <p:cTn id="20" dur="1000" fill="hold"/>
                                        <p:tgtEl>
                                          <p:spTgt spid="13005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8" fill="hold" grpId="1" nodeType="clickEffect">
                                  <p:stCondLst>
                                    <p:cond delay="0"/>
                                  </p:stCondLst>
                                  <p:childTnLst>
                                    <p:anim calcmode="lin" valueType="num">
                                      <p:cBhvr additive="base">
                                        <p:cTn id="24" dur="1000"/>
                                        <p:tgtEl>
                                          <p:spTgt spid="130052"/>
                                        </p:tgtEl>
                                        <p:attrNameLst>
                                          <p:attrName>ppt_x</p:attrName>
                                        </p:attrNameLst>
                                      </p:cBhvr>
                                      <p:tavLst>
                                        <p:tav tm="0">
                                          <p:val>
                                            <p:strVal val="ppt_x"/>
                                          </p:val>
                                        </p:tav>
                                        <p:tav tm="100000">
                                          <p:val>
                                            <p:strVal val="0-ppt_w/2"/>
                                          </p:val>
                                        </p:tav>
                                      </p:tavLst>
                                    </p:anim>
                                    <p:anim calcmode="lin" valueType="num">
                                      <p:cBhvr additive="base">
                                        <p:cTn id="25" dur="1000"/>
                                        <p:tgtEl>
                                          <p:spTgt spid="130052"/>
                                        </p:tgtEl>
                                        <p:attrNameLst>
                                          <p:attrName>ppt_y</p:attrName>
                                        </p:attrNameLst>
                                      </p:cBhvr>
                                      <p:tavLst>
                                        <p:tav tm="0">
                                          <p:val>
                                            <p:strVal val="ppt_y"/>
                                          </p:val>
                                        </p:tav>
                                        <p:tav tm="100000">
                                          <p:val>
                                            <p:strVal val="ppt_y"/>
                                          </p:val>
                                        </p:tav>
                                      </p:tavLst>
                                    </p:anim>
                                    <p:set>
                                      <p:cBhvr>
                                        <p:cTn id="26" dur="1" fill="hold">
                                          <p:stCondLst>
                                            <p:cond delay="999"/>
                                          </p:stCondLst>
                                        </p:cTn>
                                        <p:tgtEl>
                                          <p:spTgt spid="1300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2" grpId="0" animBg="1"/>
      <p:bldP spid="130052" grpId="1" animBg="1"/>
      <p:bldP spid="130056" grpId="0" animBg="1"/>
      <p:bldP spid="130056"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idx="1"/>
          </p:nvPr>
        </p:nvSpPr>
        <p:spPr>
          <a:xfrm>
            <a:off x="457200" y="2215405"/>
            <a:ext cx="8229600" cy="4525963"/>
          </a:xfrm>
        </p:spPr>
        <p:txBody>
          <a:bodyPr/>
          <a:lstStyle/>
          <a:p>
            <a:r>
              <a:rPr lang="el-GR" dirty="0" smtClean="0"/>
              <a:t>Άρθρο </a:t>
            </a:r>
            <a:r>
              <a:rPr lang="el-GR" dirty="0"/>
              <a:t>11 (2):</a:t>
            </a:r>
          </a:p>
          <a:p>
            <a:pPr>
              <a:buFont typeface="Wingdings" pitchFamily="2" charset="2"/>
              <a:buNone/>
            </a:pPr>
            <a:r>
              <a:rPr lang="el-GR" dirty="0"/>
              <a:t>«Δυσμενής μεταχείριση γυναίκας που βρίσκεται σε κατάσταση εγκυμοσύνης, τοκετού, γαλουχίας, μητρότητας ή ασθένειας οφειλόμενης στην εγκυμοσύνη ή τον τοκετό, τεκμαίρεται, μέχρι αποδείξεως του εναντίον, ότι οφείλεται σε κάποια από τις καταστάσεις αυτές»</a:t>
            </a:r>
            <a:endParaRPr lang="en-US" dirty="0"/>
          </a:p>
        </p:txBody>
      </p:sp>
      <p:sp>
        <p:nvSpPr>
          <p:cNvPr id="7" name="Slide Number Placeholder 5"/>
          <p:cNvSpPr>
            <a:spLocks noGrp="1"/>
          </p:cNvSpPr>
          <p:nvPr>
            <p:ph type="sldNum" sz="quarter" idx="12"/>
          </p:nvPr>
        </p:nvSpPr>
        <p:spPr/>
        <p:txBody>
          <a:bodyPr/>
          <a:lstStyle/>
          <a:p>
            <a:fld id="{D47A42AB-05CC-4329-B320-42AF6464EE65}" type="slidenum">
              <a:rPr lang="en-US" altLang="en-US"/>
              <a:pPr/>
              <a:t>17</a:t>
            </a:fld>
            <a:endParaRPr lang="en-US" altLang="en-US"/>
          </a:p>
        </p:txBody>
      </p:sp>
      <p:sp>
        <p:nvSpPr>
          <p:cNvPr id="133122" name="Rectangle 2"/>
          <p:cNvSpPr>
            <a:spLocks noGrp="1" noChangeArrowheads="1"/>
          </p:cNvSpPr>
          <p:nvPr>
            <p:ph type="title"/>
          </p:nvPr>
        </p:nvSpPr>
        <p:spPr>
          <a:xfrm>
            <a:off x="457200" y="338287"/>
            <a:ext cx="7543800" cy="1506537"/>
          </a:xfrm>
        </p:spPr>
        <p:txBody>
          <a:bodyPr/>
          <a:lstStyle/>
          <a:p>
            <a:r>
              <a:rPr lang="el-GR" sz="2700" dirty="0"/>
              <a:t>Οι περί Ίσης Μεταχείρισης Ανδρών και Γυναικών στην Απασχόληση και στην Επαγγελματική Εκπαίδευση Νόμοι</a:t>
            </a:r>
            <a:endParaRPr lang="en-US" sz="27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slide(fromRight)">
                                      <p:cBhvr>
                                        <p:cTn id="7" dur="1000"/>
                                        <p:tgtEl>
                                          <p:spTgt spid="133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slide(fromRight)">
                                      <p:cBhvr>
                                        <p:cTn id="12" dur="1000"/>
                                        <p:tgtEl>
                                          <p:spTgt spid="133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p:cNvSpPr>
            <a:spLocks noGrp="1" noChangeArrowheads="1"/>
          </p:cNvSpPr>
          <p:nvPr>
            <p:ph idx="1"/>
          </p:nvPr>
        </p:nvSpPr>
        <p:spPr>
          <a:xfrm>
            <a:off x="457200" y="1855365"/>
            <a:ext cx="8229600" cy="4525963"/>
          </a:xfrm>
        </p:spPr>
        <p:txBody>
          <a:bodyPr/>
          <a:lstStyle/>
          <a:p>
            <a:r>
              <a:rPr lang="el-GR" dirty="0"/>
              <a:t>Νομολογία </a:t>
            </a:r>
            <a:r>
              <a:rPr lang="el-GR" dirty="0" smtClean="0"/>
              <a:t>ΔΕΕ</a:t>
            </a:r>
            <a:r>
              <a:rPr lang="en-US" dirty="0" smtClean="0"/>
              <a:t> </a:t>
            </a:r>
            <a:r>
              <a:rPr lang="en-US" dirty="0"/>
              <a:t>– </a:t>
            </a:r>
            <a:r>
              <a:rPr lang="el-GR" dirty="0"/>
              <a:t>στοιχειοθετεί άμεση </a:t>
            </a:r>
            <a:r>
              <a:rPr lang="el-GR" dirty="0" smtClean="0"/>
              <a:t>διάκριση</a:t>
            </a:r>
          </a:p>
          <a:p>
            <a:r>
              <a:rPr lang="el-GR" dirty="0" smtClean="0"/>
              <a:t>Η άμεση διάκριση δεν επιδέχεται δικαιολόγησης</a:t>
            </a:r>
            <a:endParaRPr lang="el-GR" dirty="0"/>
          </a:p>
          <a:p>
            <a:r>
              <a:rPr lang="el-GR" dirty="0"/>
              <a:t>Αυστηρή η προστασία υπέρ της εγκύου </a:t>
            </a:r>
            <a:r>
              <a:rPr lang="el-GR" dirty="0" smtClean="0"/>
              <a:t>εργαζόμενης</a:t>
            </a:r>
            <a:endParaRPr lang="el-GR" dirty="0"/>
          </a:p>
        </p:txBody>
      </p:sp>
      <p:sp>
        <p:nvSpPr>
          <p:cNvPr id="4" name="Slide Number Placeholder 5"/>
          <p:cNvSpPr>
            <a:spLocks noGrp="1"/>
          </p:cNvSpPr>
          <p:nvPr>
            <p:ph type="sldNum" sz="quarter" idx="12"/>
          </p:nvPr>
        </p:nvSpPr>
        <p:spPr/>
        <p:txBody>
          <a:bodyPr/>
          <a:lstStyle/>
          <a:p>
            <a:fld id="{43D5636F-D1FD-4711-BC00-D33133499CB0}" type="slidenum">
              <a:rPr lang="en-US" altLang="en-US"/>
              <a:pPr/>
              <a:t>18</a:t>
            </a:fld>
            <a:endParaRPr lang="en-US" altLang="en-US"/>
          </a:p>
        </p:txBody>
      </p:sp>
      <p:sp>
        <p:nvSpPr>
          <p:cNvPr id="179202" name="Rectangle 2"/>
          <p:cNvSpPr>
            <a:spLocks noGrp="1" noChangeArrowheads="1"/>
          </p:cNvSpPr>
          <p:nvPr>
            <p:ph type="title"/>
          </p:nvPr>
        </p:nvSpPr>
        <p:spPr>
          <a:xfrm>
            <a:off x="457200" y="413792"/>
            <a:ext cx="8229600" cy="1143000"/>
          </a:xfrm>
        </p:spPr>
        <p:txBody>
          <a:bodyPr>
            <a:normAutofit fontScale="90000"/>
          </a:bodyPr>
          <a:lstStyle/>
          <a:p>
            <a:r>
              <a:rPr lang="el-GR" sz="3700" dirty="0"/>
              <a:t>Η περίπτωση της διάκρισης </a:t>
            </a:r>
            <a:br>
              <a:rPr lang="el-GR" sz="3700" dirty="0"/>
            </a:br>
            <a:r>
              <a:rPr lang="el-GR" sz="3700" dirty="0"/>
              <a:t>λόγω ΕΓΚΥΜΟΣΥΝΗΣ</a:t>
            </a:r>
            <a:endParaRPr lang="en-US" sz="37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 calcmode="lin" valueType="num">
                                      <p:cBhvr additive="base">
                                        <p:cTn id="7" dur="500" fill="hold"/>
                                        <p:tgtEl>
                                          <p:spTgt spid="179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9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9203">
                                            <p:txEl>
                                              <p:pRg st="1" end="1"/>
                                            </p:txEl>
                                          </p:spTgt>
                                        </p:tgtEl>
                                        <p:attrNameLst>
                                          <p:attrName>style.visibility</p:attrName>
                                        </p:attrNameLst>
                                      </p:cBhvr>
                                      <p:to>
                                        <p:strVal val="visible"/>
                                      </p:to>
                                    </p:set>
                                    <p:anim calcmode="lin" valueType="num">
                                      <p:cBhvr additive="base">
                                        <p:cTn id="13" dur="500" fill="hold"/>
                                        <p:tgtEl>
                                          <p:spTgt spid="179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9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9203">
                                            <p:txEl>
                                              <p:pRg st="2" end="2"/>
                                            </p:txEl>
                                          </p:spTgt>
                                        </p:tgtEl>
                                        <p:attrNameLst>
                                          <p:attrName>style.visibility</p:attrName>
                                        </p:attrNameLst>
                                      </p:cBhvr>
                                      <p:to>
                                        <p:strVal val="visible"/>
                                      </p:to>
                                    </p:set>
                                    <p:anim calcmode="lin" valueType="num">
                                      <p:cBhvr additive="base">
                                        <p:cTn id="19" dur="500" fill="hold"/>
                                        <p:tgtEl>
                                          <p:spTgt spid="179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92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idx="1"/>
          </p:nvPr>
        </p:nvSpPr>
        <p:spPr/>
        <p:txBody>
          <a:bodyPr/>
          <a:lstStyle/>
          <a:p>
            <a:pPr>
              <a:buFont typeface="Wingdings" pitchFamily="2" charset="2"/>
              <a:buNone/>
            </a:pPr>
            <a:r>
              <a:rPr lang="el-GR" dirty="0"/>
              <a:t>   Η προστασία των εγκύων εργαζομένων είναι ιδιαίτερα αυστηρή και στοχεύει:</a:t>
            </a:r>
          </a:p>
          <a:p>
            <a:r>
              <a:rPr lang="el-GR" dirty="0"/>
              <a:t>στην προστασία της βιολογικής κατάστασης της </a:t>
            </a:r>
            <a:r>
              <a:rPr lang="el-GR" dirty="0" smtClean="0"/>
              <a:t>γυναίκας</a:t>
            </a:r>
            <a:endParaRPr lang="el-GR" dirty="0"/>
          </a:p>
          <a:p>
            <a:r>
              <a:rPr lang="el-GR" dirty="0"/>
              <a:t>των ειδικών σχέσεων μητέρας και τέκνου και</a:t>
            </a:r>
          </a:p>
          <a:p>
            <a:r>
              <a:rPr lang="el-GR" dirty="0"/>
              <a:t>στην προστασία της σωματικής και ψυχικής κατάστασης της εγκύου</a:t>
            </a:r>
          </a:p>
          <a:p>
            <a:endParaRPr lang="en-US" dirty="0"/>
          </a:p>
        </p:txBody>
      </p:sp>
      <p:sp>
        <p:nvSpPr>
          <p:cNvPr id="4" name="Slide Number Placeholder 5"/>
          <p:cNvSpPr>
            <a:spLocks noGrp="1"/>
          </p:cNvSpPr>
          <p:nvPr>
            <p:ph type="sldNum" sz="quarter" idx="12"/>
          </p:nvPr>
        </p:nvSpPr>
        <p:spPr/>
        <p:txBody>
          <a:bodyPr/>
          <a:lstStyle/>
          <a:p>
            <a:fld id="{C59DDFBC-12DD-4F96-8267-93E6ED83EE02}" type="slidenum">
              <a:rPr lang="en-US" altLang="en-US"/>
              <a:pPr/>
              <a:t>19</a:t>
            </a:fld>
            <a:endParaRPr lang="en-US" altLang="en-US"/>
          </a:p>
        </p:txBody>
      </p:sp>
      <p:sp>
        <p:nvSpPr>
          <p:cNvPr id="134146" name="Rectangle 2"/>
          <p:cNvSpPr>
            <a:spLocks noGrp="1" noChangeArrowheads="1"/>
          </p:cNvSpPr>
          <p:nvPr>
            <p:ph type="title"/>
          </p:nvPr>
        </p:nvSpPr>
        <p:spPr/>
        <p:txBody>
          <a:bodyPr/>
          <a:lstStyle/>
          <a:p>
            <a:r>
              <a:rPr lang="el-GR" dirty="0" smtClean="0"/>
              <a:t>Δ.Ε.Ε. </a:t>
            </a:r>
            <a:r>
              <a:rPr lang="el-GR" dirty="0"/>
              <a:t>και εγκυμοσύνη</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slide(fromBottom)">
                                      <p:cBhvr>
                                        <p:cTn id="7" dur="500"/>
                                        <p:tgtEl>
                                          <p:spTgt spid="134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4147">
                                            <p:txEl>
                                              <p:pRg st="1" end="1"/>
                                            </p:txEl>
                                          </p:spTgt>
                                        </p:tgtEl>
                                        <p:attrNameLst>
                                          <p:attrName>style.visibility</p:attrName>
                                        </p:attrNameLst>
                                      </p:cBhvr>
                                      <p:to>
                                        <p:strVal val="visible"/>
                                      </p:to>
                                    </p:set>
                                    <p:animEffect transition="in" filter="slide(fromBottom)">
                                      <p:cBhvr>
                                        <p:cTn id="12" dur="500"/>
                                        <p:tgtEl>
                                          <p:spTgt spid="134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34147">
                                            <p:txEl>
                                              <p:pRg st="2" end="2"/>
                                            </p:txEl>
                                          </p:spTgt>
                                        </p:tgtEl>
                                        <p:attrNameLst>
                                          <p:attrName>style.visibility</p:attrName>
                                        </p:attrNameLst>
                                      </p:cBhvr>
                                      <p:to>
                                        <p:strVal val="visible"/>
                                      </p:to>
                                    </p:set>
                                    <p:animEffect transition="in" filter="slide(fromBottom)">
                                      <p:cBhvr>
                                        <p:cTn id="17" dur="500"/>
                                        <p:tgtEl>
                                          <p:spTgt spid="134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34147">
                                            <p:txEl>
                                              <p:pRg st="3" end="3"/>
                                            </p:txEl>
                                          </p:spTgt>
                                        </p:tgtEl>
                                        <p:attrNameLst>
                                          <p:attrName>style.visibility</p:attrName>
                                        </p:attrNameLst>
                                      </p:cBhvr>
                                      <p:to>
                                        <p:strVal val="visible"/>
                                      </p:to>
                                    </p:set>
                                    <p:animEffect transition="in" filter="slide(fromBottom)">
                                      <p:cBhvr>
                                        <p:cTn id="22" dur="500"/>
                                        <p:tgtEl>
                                          <p:spTgt spid="134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p:txBody>
          <a:bodyPr/>
          <a:lstStyle/>
          <a:p>
            <a:r>
              <a:rPr lang="el-GR" dirty="0"/>
              <a:t>Οι περί Ίσης Μεταχείρισης Ανδρών και Γυναικών στην Απασχόληση και στην Επαγγελματική Εκπαίδευση Νόμοι του 2002 έως </a:t>
            </a:r>
            <a:r>
              <a:rPr lang="el-GR" dirty="0" smtClean="0"/>
              <a:t>2014 </a:t>
            </a:r>
            <a:r>
              <a:rPr lang="el-GR" dirty="0"/>
              <a:t>(Ν.205(Ι)/2002)</a:t>
            </a:r>
          </a:p>
          <a:p>
            <a:r>
              <a:rPr lang="el-GR" dirty="0"/>
              <a:t>Οι περί Προστασίας της Μητρότητας Νόμοι του 1997 έως </a:t>
            </a:r>
            <a:r>
              <a:rPr lang="el-GR" dirty="0" smtClean="0"/>
              <a:t>20</a:t>
            </a:r>
            <a:r>
              <a:rPr lang="en-GB" dirty="0" smtClean="0"/>
              <a:t>15</a:t>
            </a:r>
            <a:r>
              <a:rPr lang="el-GR" dirty="0" smtClean="0"/>
              <a:t> </a:t>
            </a:r>
            <a:r>
              <a:rPr lang="el-GR" dirty="0"/>
              <a:t>(Ν.100(Ι)/1997)</a:t>
            </a:r>
            <a:endParaRPr lang="en-US" dirty="0"/>
          </a:p>
        </p:txBody>
      </p:sp>
      <p:sp>
        <p:nvSpPr>
          <p:cNvPr id="4" name="Slide Number Placeholder 5"/>
          <p:cNvSpPr>
            <a:spLocks noGrp="1"/>
          </p:cNvSpPr>
          <p:nvPr>
            <p:ph type="sldNum" sz="quarter" idx="12"/>
          </p:nvPr>
        </p:nvSpPr>
        <p:spPr/>
        <p:txBody>
          <a:bodyPr/>
          <a:lstStyle/>
          <a:p>
            <a:fld id="{AF4BD4B5-3709-4B5F-B546-F8E7D0E7CF67}" type="slidenum">
              <a:rPr lang="en-US" altLang="en-US"/>
              <a:pPr/>
              <a:t>2</a:t>
            </a:fld>
            <a:endParaRPr lang="en-US" altLang="en-US"/>
          </a:p>
        </p:txBody>
      </p:sp>
      <p:sp>
        <p:nvSpPr>
          <p:cNvPr id="82946" name="Rectangle 2"/>
          <p:cNvSpPr>
            <a:spLocks noGrp="1" noChangeArrowheads="1"/>
          </p:cNvSpPr>
          <p:nvPr>
            <p:ph type="title"/>
          </p:nvPr>
        </p:nvSpPr>
        <p:spPr>
          <a:xfrm>
            <a:off x="457200" y="476250"/>
            <a:ext cx="7543800" cy="868363"/>
          </a:xfrm>
        </p:spPr>
        <p:txBody>
          <a:bodyPr/>
          <a:lstStyle/>
          <a:p>
            <a:r>
              <a:rPr lang="el-GR"/>
              <a:t>Η Κυπριακή Νομοθεσία</a:t>
            </a:r>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2947">
                                            <p:txEl>
                                              <p:pRg st="1" end="1"/>
                                            </p:txEl>
                                          </p:spTgt>
                                        </p:tgtEl>
                                        <p:attrNameLst>
                                          <p:attrName>style.visibility</p:attrName>
                                        </p:attrNameLst>
                                      </p:cBhvr>
                                      <p:to>
                                        <p:strVal val="visible"/>
                                      </p:to>
                                    </p:set>
                                    <p:anim calcmode="lin" valueType="num">
                                      <p:cBhvr additive="base">
                                        <p:cTn id="13" dur="500" fill="hold"/>
                                        <p:tgtEl>
                                          <p:spTgt spid="829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29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idx="1"/>
          </p:nvPr>
        </p:nvSpPr>
        <p:spPr/>
        <p:txBody>
          <a:bodyPr/>
          <a:lstStyle/>
          <a:p>
            <a:pPr>
              <a:buFont typeface="Wingdings" pitchFamily="2" charset="2"/>
              <a:buNone/>
            </a:pPr>
            <a:r>
              <a:rPr lang="el-GR" dirty="0" smtClean="0"/>
              <a:t>Παραδείγματα Αποφάσεων:</a:t>
            </a:r>
            <a:endParaRPr lang="el-GR" dirty="0"/>
          </a:p>
          <a:p>
            <a:r>
              <a:rPr lang="el-GR" dirty="0" smtClean="0"/>
              <a:t>Άδεια ανάπαυσης και άδεια μητρότητας </a:t>
            </a:r>
            <a:endParaRPr lang="el-GR" dirty="0"/>
          </a:p>
          <a:p>
            <a:r>
              <a:rPr lang="el-GR" dirty="0" smtClean="0"/>
              <a:t>Υπολογισμός αρχαιότητας</a:t>
            </a:r>
          </a:p>
          <a:p>
            <a:r>
              <a:rPr lang="el-GR" dirty="0" smtClean="0"/>
              <a:t>Μη πρόσληψη λόγω εγκυμοσύνης</a:t>
            </a:r>
          </a:p>
          <a:p>
            <a:r>
              <a:rPr lang="el-GR" dirty="0" smtClean="0"/>
              <a:t>Απόλυση λόγω εγκυμοσύνης</a:t>
            </a:r>
          </a:p>
          <a:p>
            <a:r>
              <a:rPr lang="el-GR" dirty="0" smtClean="0"/>
              <a:t>Απόλυση λόγω θεραπείας για τεχνητή γονιμοποίηση</a:t>
            </a:r>
            <a:endParaRPr lang="en-US" dirty="0"/>
          </a:p>
        </p:txBody>
      </p:sp>
      <p:sp>
        <p:nvSpPr>
          <p:cNvPr id="4" name="Slide Number Placeholder 5"/>
          <p:cNvSpPr>
            <a:spLocks noGrp="1"/>
          </p:cNvSpPr>
          <p:nvPr>
            <p:ph type="sldNum" sz="quarter" idx="12"/>
          </p:nvPr>
        </p:nvSpPr>
        <p:spPr/>
        <p:txBody>
          <a:bodyPr/>
          <a:lstStyle/>
          <a:p>
            <a:fld id="{C59DDFBC-12DD-4F96-8267-93E6ED83EE02}" type="slidenum">
              <a:rPr lang="en-US" altLang="en-US"/>
              <a:pPr/>
              <a:t>20</a:t>
            </a:fld>
            <a:endParaRPr lang="en-US" altLang="en-US"/>
          </a:p>
        </p:txBody>
      </p:sp>
      <p:sp>
        <p:nvSpPr>
          <p:cNvPr id="134146" name="Rectangle 2"/>
          <p:cNvSpPr>
            <a:spLocks noGrp="1" noChangeArrowheads="1"/>
          </p:cNvSpPr>
          <p:nvPr>
            <p:ph type="title"/>
          </p:nvPr>
        </p:nvSpPr>
        <p:spPr/>
        <p:txBody>
          <a:bodyPr/>
          <a:lstStyle/>
          <a:p>
            <a:r>
              <a:rPr lang="el-GR" dirty="0" smtClean="0"/>
              <a:t>Δ.Ε.Ε. </a:t>
            </a:r>
            <a:r>
              <a:rPr lang="el-GR" dirty="0"/>
              <a:t>και εγκυμοσύνη</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 calcmode="lin" valueType="num">
                                      <p:cBhvr additive="base">
                                        <p:cTn id="7" dur="500" fill="hold"/>
                                        <p:tgtEl>
                                          <p:spTgt spid="134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4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4147">
                                            <p:txEl>
                                              <p:pRg st="1" end="1"/>
                                            </p:txEl>
                                          </p:spTgt>
                                        </p:tgtEl>
                                        <p:attrNameLst>
                                          <p:attrName>style.visibility</p:attrName>
                                        </p:attrNameLst>
                                      </p:cBhvr>
                                      <p:to>
                                        <p:strVal val="visible"/>
                                      </p:to>
                                    </p:set>
                                    <p:anim calcmode="lin" valueType="num">
                                      <p:cBhvr additive="base">
                                        <p:cTn id="13" dur="500" fill="hold"/>
                                        <p:tgtEl>
                                          <p:spTgt spid="134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4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4147">
                                            <p:txEl>
                                              <p:pRg st="2" end="2"/>
                                            </p:txEl>
                                          </p:spTgt>
                                        </p:tgtEl>
                                        <p:attrNameLst>
                                          <p:attrName>style.visibility</p:attrName>
                                        </p:attrNameLst>
                                      </p:cBhvr>
                                      <p:to>
                                        <p:strVal val="visible"/>
                                      </p:to>
                                    </p:set>
                                    <p:anim calcmode="lin" valueType="num">
                                      <p:cBhvr additive="base">
                                        <p:cTn id="19" dur="500" fill="hold"/>
                                        <p:tgtEl>
                                          <p:spTgt spid="134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4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4147">
                                            <p:txEl>
                                              <p:pRg st="3" end="3"/>
                                            </p:txEl>
                                          </p:spTgt>
                                        </p:tgtEl>
                                        <p:attrNameLst>
                                          <p:attrName>style.visibility</p:attrName>
                                        </p:attrNameLst>
                                      </p:cBhvr>
                                      <p:to>
                                        <p:strVal val="visible"/>
                                      </p:to>
                                    </p:set>
                                    <p:anim calcmode="lin" valueType="num">
                                      <p:cBhvr additive="base">
                                        <p:cTn id="25" dur="500" fill="hold"/>
                                        <p:tgtEl>
                                          <p:spTgt spid="134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4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4147">
                                            <p:txEl>
                                              <p:pRg st="4" end="4"/>
                                            </p:txEl>
                                          </p:spTgt>
                                        </p:tgtEl>
                                        <p:attrNameLst>
                                          <p:attrName>style.visibility</p:attrName>
                                        </p:attrNameLst>
                                      </p:cBhvr>
                                      <p:to>
                                        <p:strVal val="visible"/>
                                      </p:to>
                                    </p:set>
                                    <p:anim calcmode="lin" valueType="num">
                                      <p:cBhvr additive="base">
                                        <p:cTn id="31" dur="500" fill="hold"/>
                                        <p:tgtEl>
                                          <p:spTgt spid="1341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4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4147">
                                            <p:txEl>
                                              <p:pRg st="5" end="5"/>
                                            </p:txEl>
                                          </p:spTgt>
                                        </p:tgtEl>
                                        <p:attrNameLst>
                                          <p:attrName>style.visibility</p:attrName>
                                        </p:attrNameLst>
                                      </p:cBhvr>
                                      <p:to>
                                        <p:strVal val="visible"/>
                                      </p:to>
                                    </p:set>
                                    <p:anim calcmode="lin" valueType="num">
                                      <p:cBhvr additive="base">
                                        <p:cTn id="37" dur="500" fill="hold"/>
                                        <p:tgtEl>
                                          <p:spTgt spid="1341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4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mph" presetSubtype="2" fill="hold" nodeType="clickEffect">
                                  <p:stCondLst>
                                    <p:cond delay="0"/>
                                  </p:stCondLst>
                                  <p:childTnLst>
                                    <p:animClr clrSpc="rgb" dir="cw">
                                      <p:cBhvr override="childStyle">
                                        <p:cTn id="42" dur="1000" fill="hold"/>
                                        <p:tgtEl>
                                          <p:spTgt spid="134147">
                                            <p:txEl>
                                              <p:pRg st="1" end="1"/>
                                            </p:txEl>
                                          </p:spTgt>
                                        </p:tgtEl>
                                        <p:attrNameLst>
                                          <p:attrName>style.color</p:attrName>
                                        </p:attrNameLst>
                                      </p:cBhvr>
                                      <p:to>
                                        <a:schemeClr val="accent1"/>
                                      </p:to>
                                    </p:animClr>
                                  </p:childTnLst>
                                </p:cTn>
                              </p:par>
                            </p:childTnLst>
                          </p:cTn>
                        </p:par>
                      </p:childTnLst>
                    </p:cTn>
                  </p:par>
                  <p:par>
                    <p:cTn id="43" fill="hold">
                      <p:stCondLst>
                        <p:cond delay="indefinite"/>
                      </p:stCondLst>
                      <p:childTnLst>
                        <p:par>
                          <p:cTn id="44" fill="hold">
                            <p:stCondLst>
                              <p:cond delay="0"/>
                            </p:stCondLst>
                            <p:childTnLst>
                              <p:par>
                                <p:cTn id="45" presetID="3" presetClass="emph" presetSubtype="2" fill="hold" nodeType="clickEffect">
                                  <p:stCondLst>
                                    <p:cond delay="0"/>
                                  </p:stCondLst>
                                  <p:childTnLst>
                                    <p:animClr clrSpc="rgb" dir="cw">
                                      <p:cBhvr override="childStyle">
                                        <p:cTn id="46" dur="1000" fill="hold"/>
                                        <p:tgtEl>
                                          <p:spTgt spid="134147">
                                            <p:txEl>
                                              <p:pRg st="1" end="1"/>
                                            </p:txEl>
                                          </p:spTgt>
                                        </p:tgtEl>
                                        <p:attrNameLst>
                                          <p:attrName>style.color</p:attrName>
                                        </p:attrNameLst>
                                      </p:cBhvr>
                                      <p:to>
                                        <a:schemeClr val="bg2"/>
                                      </p:to>
                                    </p:animClr>
                                  </p:childTnLst>
                                </p:cTn>
                              </p:par>
                            </p:childTnLst>
                          </p:cTn>
                        </p:par>
                      </p:childTnLst>
                    </p:cTn>
                  </p:par>
                  <p:par>
                    <p:cTn id="47" fill="hold">
                      <p:stCondLst>
                        <p:cond delay="indefinite"/>
                      </p:stCondLst>
                      <p:childTnLst>
                        <p:par>
                          <p:cTn id="48" fill="hold">
                            <p:stCondLst>
                              <p:cond delay="0"/>
                            </p:stCondLst>
                            <p:childTnLst>
                              <p:par>
                                <p:cTn id="49" presetID="3" presetClass="emph" presetSubtype="2" fill="hold" nodeType="clickEffect">
                                  <p:stCondLst>
                                    <p:cond delay="0"/>
                                  </p:stCondLst>
                                  <p:childTnLst>
                                    <p:animClr clrSpc="rgb" dir="cw">
                                      <p:cBhvr override="childStyle">
                                        <p:cTn id="50" dur="1000" fill="hold"/>
                                        <p:tgtEl>
                                          <p:spTgt spid="134147">
                                            <p:txEl>
                                              <p:pRg st="2" end="2"/>
                                            </p:txEl>
                                          </p:spTgt>
                                        </p:tgtEl>
                                        <p:attrNameLst>
                                          <p:attrName>style.color</p:attrName>
                                        </p:attrNameLst>
                                      </p:cBhvr>
                                      <p:to>
                                        <a:schemeClr val="accent1"/>
                                      </p:to>
                                    </p:animClr>
                                  </p:childTnLst>
                                </p:cTn>
                              </p:par>
                            </p:childTnLst>
                          </p:cTn>
                        </p:par>
                      </p:childTnLst>
                    </p:cTn>
                  </p:par>
                  <p:par>
                    <p:cTn id="51" fill="hold">
                      <p:stCondLst>
                        <p:cond delay="indefinite"/>
                      </p:stCondLst>
                      <p:childTnLst>
                        <p:par>
                          <p:cTn id="52" fill="hold">
                            <p:stCondLst>
                              <p:cond delay="0"/>
                            </p:stCondLst>
                            <p:childTnLst>
                              <p:par>
                                <p:cTn id="53" presetID="3" presetClass="emph" presetSubtype="2" fill="hold" nodeType="clickEffect">
                                  <p:stCondLst>
                                    <p:cond delay="0"/>
                                  </p:stCondLst>
                                  <p:childTnLst>
                                    <p:animClr clrSpc="rgb" dir="cw">
                                      <p:cBhvr override="childStyle">
                                        <p:cTn id="54" dur="1000" fill="hold"/>
                                        <p:tgtEl>
                                          <p:spTgt spid="134147">
                                            <p:txEl>
                                              <p:pRg st="2" end="2"/>
                                            </p:txEl>
                                          </p:spTgt>
                                        </p:tgtEl>
                                        <p:attrNameLst>
                                          <p:attrName>style.color</p:attrName>
                                        </p:attrNameLst>
                                      </p:cBhvr>
                                      <p:to>
                                        <a:schemeClr val="bg2"/>
                                      </p:to>
                                    </p:animClr>
                                  </p:childTnLst>
                                </p:cTn>
                              </p:par>
                            </p:childTnLst>
                          </p:cTn>
                        </p:par>
                      </p:childTnLst>
                    </p:cTn>
                  </p:par>
                  <p:par>
                    <p:cTn id="55" fill="hold">
                      <p:stCondLst>
                        <p:cond delay="indefinite"/>
                      </p:stCondLst>
                      <p:childTnLst>
                        <p:par>
                          <p:cTn id="56" fill="hold">
                            <p:stCondLst>
                              <p:cond delay="0"/>
                            </p:stCondLst>
                            <p:childTnLst>
                              <p:par>
                                <p:cTn id="57" presetID="3" presetClass="emph" presetSubtype="2" fill="hold" nodeType="clickEffect">
                                  <p:stCondLst>
                                    <p:cond delay="0"/>
                                  </p:stCondLst>
                                  <p:childTnLst>
                                    <p:animClr clrSpc="rgb" dir="cw">
                                      <p:cBhvr override="childStyle">
                                        <p:cTn id="58" dur="1000" fill="hold"/>
                                        <p:tgtEl>
                                          <p:spTgt spid="134147">
                                            <p:txEl>
                                              <p:pRg st="3" end="3"/>
                                            </p:txEl>
                                          </p:spTgt>
                                        </p:tgtEl>
                                        <p:attrNameLst>
                                          <p:attrName>style.color</p:attrName>
                                        </p:attrNameLst>
                                      </p:cBhvr>
                                      <p:to>
                                        <a:schemeClr val="accent1"/>
                                      </p:to>
                                    </p:animClr>
                                  </p:childTnLst>
                                </p:cTn>
                              </p:par>
                            </p:childTnLst>
                          </p:cTn>
                        </p:par>
                      </p:childTnLst>
                    </p:cTn>
                  </p:par>
                  <p:par>
                    <p:cTn id="59" fill="hold">
                      <p:stCondLst>
                        <p:cond delay="indefinite"/>
                      </p:stCondLst>
                      <p:childTnLst>
                        <p:par>
                          <p:cTn id="60" fill="hold">
                            <p:stCondLst>
                              <p:cond delay="0"/>
                            </p:stCondLst>
                            <p:childTnLst>
                              <p:par>
                                <p:cTn id="61" presetID="3" presetClass="emph" presetSubtype="2" fill="hold" nodeType="clickEffect">
                                  <p:stCondLst>
                                    <p:cond delay="0"/>
                                  </p:stCondLst>
                                  <p:childTnLst>
                                    <p:animClr clrSpc="rgb" dir="cw">
                                      <p:cBhvr override="childStyle">
                                        <p:cTn id="62" dur="1000" fill="hold"/>
                                        <p:tgtEl>
                                          <p:spTgt spid="134147">
                                            <p:txEl>
                                              <p:pRg st="3" end="3"/>
                                            </p:txEl>
                                          </p:spTgt>
                                        </p:tgtEl>
                                        <p:attrNameLst>
                                          <p:attrName>style.color</p:attrName>
                                        </p:attrNameLst>
                                      </p:cBhvr>
                                      <p:to>
                                        <a:schemeClr val="bg2"/>
                                      </p:to>
                                    </p:animClr>
                                  </p:childTnLst>
                                </p:cTn>
                              </p:par>
                            </p:childTnLst>
                          </p:cTn>
                        </p:par>
                      </p:childTnLst>
                    </p:cTn>
                  </p:par>
                  <p:par>
                    <p:cTn id="63" fill="hold">
                      <p:stCondLst>
                        <p:cond delay="indefinite"/>
                      </p:stCondLst>
                      <p:childTnLst>
                        <p:par>
                          <p:cTn id="64" fill="hold">
                            <p:stCondLst>
                              <p:cond delay="0"/>
                            </p:stCondLst>
                            <p:childTnLst>
                              <p:par>
                                <p:cTn id="65" presetID="3" presetClass="emph" presetSubtype="2" fill="hold" nodeType="clickEffect">
                                  <p:stCondLst>
                                    <p:cond delay="0"/>
                                  </p:stCondLst>
                                  <p:childTnLst>
                                    <p:animClr clrSpc="rgb" dir="cw">
                                      <p:cBhvr override="childStyle">
                                        <p:cTn id="66" dur="1000" fill="hold"/>
                                        <p:tgtEl>
                                          <p:spTgt spid="134147">
                                            <p:txEl>
                                              <p:pRg st="4" end="4"/>
                                            </p:txEl>
                                          </p:spTgt>
                                        </p:tgtEl>
                                        <p:attrNameLst>
                                          <p:attrName>style.color</p:attrName>
                                        </p:attrNameLst>
                                      </p:cBhvr>
                                      <p:to>
                                        <a:schemeClr val="accent1"/>
                                      </p:to>
                                    </p:animClr>
                                  </p:childTnLst>
                                </p:cTn>
                              </p:par>
                            </p:childTnLst>
                          </p:cTn>
                        </p:par>
                      </p:childTnLst>
                    </p:cTn>
                  </p:par>
                  <p:par>
                    <p:cTn id="67" fill="hold">
                      <p:stCondLst>
                        <p:cond delay="indefinite"/>
                      </p:stCondLst>
                      <p:childTnLst>
                        <p:par>
                          <p:cTn id="68" fill="hold">
                            <p:stCondLst>
                              <p:cond delay="0"/>
                            </p:stCondLst>
                            <p:childTnLst>
                              <p:par>
                                <p:cTn id="69" presetID="3" presetClass="emph" presetSubtype="2" fill="hold" nodeType="clickEffect">
                                  <p:stCondLst>
                                    <p:cond delay="0"/>
                                  </p:stCondLst>
                                  <p:childTnLst>
                                    <p:animClr clrSpc="rgb" dir="cw">
                                      <p:cBhvr override="childStyle">
                                        <p:cTn id="70" dur="1000" fill="hold"/>
                                        <p:tgtEl>
                                          <p:spTgt spid="134147">
                                            <p:txEl>
                                              <p:pRg st="4" end="4"/>
                                            </p:txEl>
                                          </p:spTgt>
                                        </p:tgtEl>
                                        <p:attrNameLst>
                                          <p:attrName>style.color</p:attrName>
                                        </p:attrNameLst>
                                      </p:cBhvr>
                                      <p:to>
                                        <a:schemeClr val="bg2"/>
                                      </p:to>
                                    </p:animClr>
                                  </p:childTnLst>
                                </p:cTn>
                              </p:par>
                            </p:childTnLst>
                          </p:cTn>
                        </p:par>
                      </p:childTnLst>
                    </p:cTn>
                  </p:par>
                  <p:par>
                    <p:cTn id="71" fill="hold">
                      <p:stCondLst>
                        <p:cond delay="indefinite"/>
                      </p:stCondLst>
                      <p:childTnLst>
                        <p:par>
                          <p:cTn id="72" fill="hold">
                            <p:stCondLst>
                              <p:cond delay="0"/>
                            </p:stCondLst>
                            <p:childTnLst>
                              <p:par>
                                <p:cTn id="73" presetID="3" presetClass="emph" presetSubtype="2" fill="hold" nodeType="clickEffect">
                                  <p:stCondLst>
                                    <p:cond delay="0"/>
                                  </p:stCondLst>
                                  <p:childTnLst>
                                    <p:animClr clrSpc="rgb" dir="cw">
                                      <p:cBhvr override="childStyle">
                                        <p:cTn id="74" dur="1000" fill="hold"/>
                                        <p:tgtEl>
                                          <p:spTgt spid="134147">
                                            <p:txEl>
                                              <p:pRg st="5" end="5"/>
                                            </p:txEl>
                                          </p:spTgt>
                                        </p:tgtEl>
                                        <p:attrNameLst>
                                          <p:attrName>style.color</p:attrName>
                                        </p:attrNameLst>
                                      </p:cBhvr>
                                      <p:to>
                                        <a:schemeClr val="accent1"/>
                                      </p:to>
                                    </p:animClr>
                                  </p:childTnLst>
                                </p:cTn>
                              </p:par>
                            </p:childTnLst>
                          </p:cTn>
                        </p:par>
                      </p:childTnLst>
                    </p:cTn>
                  </p:par>
                  <p:par>
                    <p:cTn id="75" fill="hold">
                      <p:stCondLst>
                        <p:cond delay="indefinite"/>
                      </p:stCondLst>
                      <p:childTnLst>
                        <p:par>
                          <p:cTn id="76" fill="hold">
                            <p:stCondLst>
                              <p:cond delay="0"/>
                            </p:stCondLst>
                            <p:childTnLst>
                              <p:par>
                                <p:cTn id="77" presetID="3" presetClass="emph" presetSubtype="2" fill="hold" nodeType="clickEffect">
                                  <p:stCondLst>
                                    <p:cond delay="0"/>
                                  </p:stCondLst>
                                  <p:childTnLst>
                                    <p:animClr clrSpc="rgb" dir="cw">
                                      <p:cBhvr override="childStyle">
                                        <p:cTn id="78" dur="1000" fill="hold"/>
                                        <p:tgtEl>
                                          <p:spTgt spid="134147">
                                            <p:txEl>
                                              <p:pRg st="5" end="5"/>
                                            </p:txEl>
                                          </p:spTgt>
                                        </p:tgtEl>
                                        <p:attrNameLst>
                                          <p:attrName>style.color</p:attrName>
                                        </p:attrNameLst>
                                      </p:cBhvr>
                                      <p:to>
                                        <a:schemeClr val="bg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571472" y="1428736"/>
            <a:ext cx="7899425" cy="2133600"/>
          </a:xfrm>
        </p:spPr>
        <p:txBody>
          <a:bodyPr/>
          <a:lstStyle/>
          <a:p>
            <a:r>
              <a:rPr lang="el-GR" dirty="0"/>
              <a:t>Σας ευχαριστώ για την προσοχή σας</a:t>
            </a:r>
            <a:endParaRPr lang="en-US" dirty="0"/>
          </a:p>
        </p:txBody>
      </p:sp>
      <p:sp>
        <p:nvSpPr>
          <p:cNvPr id="3" name="Rectangle 2"/>
          <p:cNvSpPr txBox="1">
            <a:spLocks noChangeArrowheads="1"/>
          </p:cNvSpPr>
          <p:nvPr/>
        </p:nvSpPr>
        <p:spPr>
          <a:xfrm>
            <a:off x="428596" y="3857628"/>
            <a:ext cx="7899425" cy="857256"/>
          </a:xfrm>
          <a:prstGeom prst="rect">
            <a:avLst/>
          </a:prstGeom>
        </p:spPr>
        <p:txBody>
          <a:bodyPr vert="horz" anchor="b">
            <a:normAutofit/>
            <a:scene3d>
              <a:camera prst="orthographicFront"/>
              <a:lightRig rig="soft" dir="t"/>
            </a:scene3d>
            <a:sp3d prstMaterial="softEdge">
              <a:bevelT w="25400" h="25400"/>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3200" b="1" dirty="0" smtClean="0">
                <a:solidFill>
                  <a:schemeClr val="tx2"/>
                </a:solidFill>
                <a:effectLst>
                  <a:outerShdw blurRad="31750" dist="25400" dir="5400000" algn="tl" rotWithShape="0">
                    <a:srgbClr val="000000">
                      <a:alpha val="25000"/>
                    </a:srgbClr>
                  </a:outerShdw>
                </a:effectLst>
                <a:latin typeface="+mj-lt"/>
                <a:ea typeface="+mj-ea"/>
                <a:cs typeface="+mj-cs"/>
              </a:rPr>
              <a:t>www.mlsi.gov.cy/dl</a:t>
            </a:r>
            <a:endParaRPr kumimoji="0" lang="en-US" sz="32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752601"/>
            <a:ext cx="7772400" cy="2319341"/>
          </a:xfrm>
        </p:spPr>
        <p:txBody>
          <a:bodyPr>
            <a:normAutofit/>
          </a:bodyPr>
          <a:lstStyle/>
          <a:p>
            <a:r>
              <a:rPr lang="el-GR" dirty="0" smtClean="0"/>
              <a:t>Οι περί Προστασίας της Μητρότητας Νόμοι</a:t>
            </a:r>
            <a:br>
              <a:rPr lang="el-GR" dirty="0" smtClean="0"/>
            </a:br>
            <a:r>
              <a:rPr lang="el-GR" dirty="0" smtClean="0"/>
              <a:t>(1997 έως 201</a:t>
            </a:r>
            <a:r>
              <a:rPr lang="en-US" dirty="0" smtClean="0"/>
              <a:t>5</a:t>
            </a:r>
            <a:r>
              <a:rPr lang="el-GR" dirty="0" smtClean="0"/>
              <a:t>)</a:t>
            </a:r>
            <a:endParaRPr lang="en-US" dirty="0"/>
          </a:p>
        </p:txBody>
      </p:sp>
      <p:sp>
        <p:nvSpPr>
          <p:cNvPr id="3" name="Slide Number Placeholder 2"/>
          <p:cNvSpPr>
            <a:spLocks noGrp="1"/>
          </p:cNvSpPr>
          <p:nvPr>
            <p:ph type="sldNum" sz="quarter" idx="12"/>
          </p:nvPr>
        </p:nvSpPr>
        <p:spPr/>
        <p:txBody>
          <a:bodyPr/>
          <a:lstStyle/>
          <a:p>
            <a:fld id="{05A3E913-E316-4A1A-B694-8B8DADFD0017}" type="slidenum">
              <a:rPr lang="en-US" altLang="en-US" smtClean="0"/>
              <a:pPr/>
              <a:t>3</a:t>
            </a:fld>
            <a:endParaRPr lang="en-US" altLang="en-US"/>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485804" y="1714488"/>
            <a:ext cx="8229600" cy="4572032"/>
          </a:xfrm>
        </p:spPr>
        <p:txBody>
          <a:bodyPr>
            <a:normAutofit/>
          </a:bodyPr>
          <a:lstStyle/>
          <a:p>
            <a:pPr>
              <a:lnSpc>
                <a:spcPct val="90000"/>
              </a:lnSpc>
            </a:pPr>
            <a:r>
              <a:rPr lang="el-GR" dirty="0" smtClean="0"/>
              <a:t>Για να δικαιούται σε άδεια μητρότητας – υποχρεωτική η παρουσίαση ιατρικού πιστοποιητικού</a:t>
            </a:r>
          </a:p>
          <a:p>
            <a:pPr>
              <a:lnSpc>
                <a:spcPct val="90000"/>
              </a:lnSpc>
            </a:pPr>
            <a:r>
              <a:rPr lang="el-GR" dirty="0" smtClean="0"/>
              <a:t>Για να προστατεύεται από απόλυση – μη υποχρεωτική η παρουσίαση ιατρικού πιστοποιητικού</a:t>
            </a:r>
          </a:p>
          <a:p>
            <a:pPr>
              <a:lnSpc>
                <a:spcPct val="90000"/>
              </a:lnSpc>
            </a:pPr>
            <a:r>
              <a:rPr lang="el-GR" dirty="0" smtClean="0">
                <a:solidFill>
                  <a:schemeClr val="bg2">
                    <a:lumMod val="50000"/>
                  </a:schemeClr>
                </a:solidFill>
              </a:rPr>
              <a:t>Όμως: </a:t>
            </a:r>
            <a:r>
              <a:rPr lang="el-GR" dirty="0" smtClean="0"/>
              <a:t>Ενημέρωση του εργοδότη για εγκυμοσύνη γραπτώς</a:t>
            </a:r>
          </a:p>
          <a:p>
            <a:pPr>
              <a:lnSpc>
                <a:spcPct val="90000"/>
              </a:lnSpc>
            </a:pPr>
            <a:r>
              <a:rPr lang="el-GR" dirty="0" smtClean="0">
                <a:solidFill>
                  <a:schemeClr val="bg2">
                    <a:lumMod val="50000"/>
                  </a:schemeClr>
                </a:solidFill>
              </a:rPr>
              <a:t>Βελτίωση – </a:t>
            </a:r>
            <a:r>
              <a:rPr lang="el-GR" dirty="0" smtClean="0"/>
              <a:t>μπορεί να είναι ένα απλό σημείωμα, </a:t>
            </a:r>
            <a:r>
              <a:rPr lang="en-US" dirty="0" smtClean="0"/>
              <a:t>email, </a:t>
            </a:r>
            <a:r>
              <a:rPr lang="el-GR" dirty="0" smtClean="0"/>
              <a:t>σημείωση, φαξ, επιστολή κοκ.</a:t>
            </a:r>
            <a:endParaRPr lang="el-GR" dirty="0"/>
          </a:p>
        </p:txBody>
      </p:sp>
      <p:sp>
        <p:nvSpPr>
          <p:cNvPr id="4" name="Slide Number Placeholder 5"/>
          <p:cNvSpPr>
            <a:spLocks noGrp="1"/>
          </p:cNvSpPr>
          <p:nvPr>
            <p:ph type="sldNum" sz="quarter" idx="12"/>
          </p:nvPr>
        </p:nvSpPr>
        <p:spPr/>
        <p:txBody>
          <a:bodyPr/>
          <a:lstStyle/>
          <a:p>
            <a:fld id="{457A6460-F6CF-4CAA-A58D-7DB4BA1519C6}" type="slidenum">
              <a:rPr lang="en-US" altLang="en-US"/>
              <a:pPr/>
              <a:t>4</a:t>
            </a:fld>
            <a:endParaRPr lang="en-US" altLang="en-US"/>
          </a:p>
        </p:txBody>
      </p:sp>
      <p:sp>
        <p:nvSpPr>
          <p:cNvPr id="120834" name="Rectangle 2"/>
          <p:cNvSpPr>
            <a:spLocks noGrp="1" noChangeArrowheads="1"/>
          </p:cNvSpPr>
          <p:nvPr>
            <p:ph type="title"/>
          </p:nvPr>
        </p:nvSpPr>
        <p:spPr/>
        <p:txBody>
          <a:bodyPr>
            <a:normAutofit fontScale="90000"/>
          </a:bodyPr>
          <a:lstStyle/>
          <a:p>
            <a:r>
              <a:rPr lang="el-GR" sz="3700" dirty="0"/>
              <a:t>Οι περί Προστασίας της Μητρότητας Νόμοι</a:t>
            </a:r>
            <a:endParaRPr lang="en-US" sz="37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slide(fromRight)">
                                      <p:cBhvr>
                                        <p:cTn id="7" dur="500"/>
                                        <p:tgtEl>
                                          <p:spTgt spid="120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slide(fromRight)">
                                      <p:cBhvr>
                                        <p:cTn id="12" dur="500"/>
                                        <p:tgtEl>
                                          <p:spTgt spid="120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slide(fromRight)">
                                      <p:cBhvr>
                                        <p:cTn id="17" dur="500"/>
                                        <p:tgtEl>
                                          <p:spTgt spid="1208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120835">
                                            <p:txEl>
                                              <p:pRg st="3" end="3"/>
                                            </p:txEl>
                                          </p:spTgt>
                                        </p:tgtEl>
                                        <p:attrNameLst>
                                          <p:attrName>style.visibility</p:attrName>
                                        </p:attrNameLst>
                                      </p:cBhvr>
                                      <p:to>
                                        <p:strVal val="visible"/>
                                      </p:to>
                                    </p:set>
                                    <p:animEffect transition="in" filter="slide(fromRight)">
                                      <p:cBhvr>
                                        <p:cTn id="22" dur="500"/>
                                        <p:tgtEl>
                                          <p:spTgt spid="1208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485804" y="1571612"/>
            <a:ext cx="8229600" cy="4572032"/>
          </a:xfrm>
        </p:spPr>
        <p:txBody>
          <a:bodyPr>
            <a:normAutofit fontScale="92500" lnSpcReduction="10000"/>
          </a:bodyPr>
          <a:lstStyle/>
          <a:p>
            <a:pPr>
              <a:lnSpc>
                <a:spcPct val="90000"/>
              </a:lnSpc>
            </a:pPr>
            <a:r>
              <a:rPr lang="el-GR" dirty="0" smtClean="0"/>
              <a:t>Απαγόρευση </a:t>
            </a:r>
            <a:r>
              <a:rPr lang="el-GR" dirty="0"/>
              <a:t>απόλυσης εγκύου εργαζόμενης </a:t>
            </a:r>
            <a:r>
              <a:rPr lang="el-GR" sz="2400" dirty="0" smtClean="0"/>
              <a:t>(αυστηρή προστασία από την «αρχή της εγκυμοσύνης» μέχρι 3 μήνες μετά το πέρας της άδειας μητρότητας)</a:t>
            </a:r>
          </a:p>
          <a:p>
            <a:pPr>
              <a:lnSpc>
                <a:spcPct val="90000"/>
              </a:lnSpc>
            </a:pPr>
            <a:r>
              <a:rPr lang="el-GR" dirty="0" smtClean="0">
                <a:solidFill>
                  <a:schemeClr val="bg2">
                    <a:lumMod val="50000"/>
                  </a:schemeClr>
                </a:solidFill>
              </a:rPr>
              <a:t>Βελτίωση-</a:t>
            </a:r>
            <a:r>
              <a:rPr lang="el-GR" dirty="0" smtClean="0"/>
              <a:t> χωρίς γνώση απόλυση – </a:t>
            </a:r>
          </a:p>
          <a:p>
            <a:pPr>
              <a:lnSpc>
                <a:spcPct val="90000"/>
              </a:lnSpc>
            </a:pPr>
            <a:r>
              <a:rPr lang="el-GR" dirty="0" smtClean="0"/>
              <a:t>5 εργάσιμες μέρες για ενημέρωση και ανάκληση απόλυσης</a:t>
            </a:r>
          </a:p>
          <a:p>
            <a:pPr>
              <a:lnSpc>
                <a:spcPct val="90000"/>
              </a:lnSpc>
            </a:pPr>
            <a:r>
              <a:rPr lang="el-GR" dirty="0" smtClean="0">
                <a:solidFill>
                  <a:schemeClr val="bg2">
                    <a:lumMod val="50000"/>
                  </a:schemeClr>
                </a:solidFill>
              </a:rPr>
              <a:t>Βελτίωση - </a:t>
            </a:r>
            <a:r>
              <a:rPr lang="el-GR" dirty="0" smtClean="0"/>
              <a:t>Απαγόρευση απόλυσης περιλαμβάνει </a:t>
            </a:r>
          </a:p>
          <a:p>
            <a:pPr>
              <a:lnSpc>
                <a:spcPct val="90000"/>
              </a:lnSpc>
            </a:pPr>
            <a:r>
              <a:rPr lang="el-GR" dirty="0" smtClean="0"/>
              <a:t>ενέργειες για οριστική αντικατάσταση μισθωτής </a:t>
            </a:r>
          </a:p>
          <a:p>
            <a:pPr>
              <a:lnSpc>
                <a:spcPct val="90000"/>
              </a:lnSpc>
            </a:pPr>
            <a:r>
              <a:rPr lang="el-GR" dirty="0" smtClean="0"/>
              <a:t>τερματισμό απασχόλησης ή </a:t>
            </a:r>
          </a:p>
          <a:p>
            <a:pPr>
              <a:lnSpc>
                <a:spcPct val="90000"/>
              </a:lnSpc>
            </a:pPr>
            <a:r>
              <a:rPr lang="el-GR" dirty="0" smtClean="0"/>
              <a:t>προειδοποίηση για τερματισμό απασχόληση εντός του προστατευτικού χρονικού ορίου</a:t>
            </a:r>
            <a:endParaRPr lang="el-GR" dirty="0"/>
          </a:p>
        </p:txBody>
      </p:sp>
      <p:sp>
        <p:nvSpPr>
          <p:cNvPr id="4" name="Slide Number Placeholder 5"/>
          <p:cNvSpPr>
            <a:spLocks noGrp="1"/>
          </p:cNvSpPr>
          <p:nvPr>
            <p:ph type="sldNum" sz="quarter" idx="12"/>
          </p:nvPr>
        </p:nvSpPr>
        <p:spPr/>
        <p:txBody>
          <a:bodyPr/>
          <a:lstStyle/>
          <a:p>
            <a:fld id="{457A6460-F6CF-4CAA-A58D-7DB4BA1519C6}" type="slidenum">
              <a:rPr lang="en-US" altLang="en-US"/>
              <a:pPr/>
              <a:t>5</a:t>
            </a:fld>
            <a:endParaRPr lang="en-US" altLang="en-US"/>
          </a:p>
        </p:txBody>
      </p:sp>
      <p:sp>
        <p:nvSpPr>
          <p:cNvPr id="120834" name="Rectangle 2"/>
          <p:cNvSpPr>
            <a:spLocks noGrp="1" noChangeArrowheads="1"/>
          </p:cNvSpPr>
          <p:nvPr>
            <p:ph type="title"/>
          </p:nvPr>
        </p:nvSpPr>
        <p:spPr/>
        <p:txBody>
          <a:bodyPr>
            <a:normAutofit fontScale="90000"/>
          </a:bodyPr>
          <a:lstStyle/>
          <a:p>
            <a:r>
              <a:rPr lang="el-GR" sz="3700" dirty="0"/>
              <a:t>Οι περί Προστασίας της Μητρότητας Νόμοι</a:t>
            </a:r>
            <a:endParaRPr lang="en-US" sz="37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slide(fromRight)">
                                      <p:cBhvr>
                                        <p:cTn id="7" dur="500"/>
                                        <p:tgtEl>
                                          <p:spTgt spid="120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slide(fromRight)">
                                      <p:cBhvr>
                                        <p:cTn id="12" dur="500"/>
                                        <p:tgtEl>
                                          <p:spTgt spid="120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slide(fromRight)">
                                      <p:cBhvr>
                                        <p:cTn id="17" dur="500"/>
                                        <p:tgtEl>
                                          <p:spTgt spid="1208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120835">
                                            <p:txEl>
                                              <p:pRg st="3" end="3"/>
                                            </p:txEl>
                                          </p:spTgt>
                                        </p:tgtEl>
                                        <p:attrNameLst>
                                          <p:attrName>style.visibility</p:attrName>
                                        </p:attrNameLst>
                                      </p:cBhvr>
                                      <p:to>
                                        <p:strVal val="visible"/>
                                      </p:to>
                                    </p:set>
                                    <p:animEffect transition="in" filter="slide(fromRight)">
                                      <p:cBhvr>
                                        <p:cTn id="22" dur="500"/>
                                        <p:tgtEl>
                                          <p:spTgt spid="1208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120835">
                                            <p:txEl>
                                              <p:pRg st="4" end="4"/>
                                            </p:txEl>
                                          </p:spTgt>
                                        </p:tgtEl>
                                        <p:attrNameLst>
                                          <p:attrName>style.visibility</p:attrName>
                                        </p:attrNameLst>
                                      </p:cBhvr>
                                      <p:to>
                                        <p:strVal val="visible"/>
                                      </p:to>
                                    </p:set>
                                    <p:animEffect transition="in" filter="slide(fromRight)">
                                      <p:cBhvr>
                                        <p:cTn id="27" dur="500"/>
                                        <p:tgtEl>
                                          <p:spTgt spid="1208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120835">
                                            <p:txEl>
                                              <p:pRg st="5" end="5"/>
                                            </p:txEl>
                                          </p:spTgt>
                                        </p:tgtEl>
                                        <p:attrNameLst>
                                          <p:attrName>style.visibility</p:attrName>
                                        </p:attrNameLst>
                                      </p:cBhvr>
                                      <p:to>
                                        <p:strVal val="visible"/>
                                      </p:to>
                                    </p:set>
                                    <p:animEffect transition="in" filter="slide(fromRight)">
                                      <p:cBhvr>
                                        <p:cTn id="32" dur="500"/>
                                        <p:tgtEl>
                                          <p:spTgt spid="1208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2" fill="hold" grpId="0" nodeType="clickEffect">
                                  <p:stCondLst>
                                    <p:cond delay="0"/>
                                  </p:stCondLst>
                                  <p:childTnLst>
                                    <p:set>
                                      <p:cBhvr>
                                        <p:cTn id="36" dur="1" fill="hold">
                                          <p:stCondLst>
                                            <p:cond delay="0"/>
                                          </p:stCondLst>
                                        </p:cTn>
                                        <p:tgtEl>
                                          <p:spTgt spid="120835">
                                            <p:txEl>
                                              <p:pRg st="6" end="6"/>
                                            </p:txEl>
                                          </p:spTgt>
                                        </p:tgtEl>
                                        <p:attrNameLst>
                                          <p:attrName>style.visibility</p:attrName>
                                        </p:attrNameLst>
                                      </p:cBhvr>
                                      <p:to>
                                        <p:strVal val="visible"/>
                                      </p:to>
                                    </p:set>
                                    <p:animEffect transition="in" filter="slide(fromRight)">
                                      <p:cBhvr>
                                        <p:cTn id="37" dur="500"/>
                                        <p:tgtEl>
                                          <p:spTgt spid="1208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485804" y="1714488"/>
            <a:ext cx="8229600" cy="4572032"/>
          </a:xfrm>
        </p:spPr>
        <p:txBody>
          <a:bodyPr>
            <a:normAutofit lnSpcReduction="10000"/>
          </a:bodyPr>
          <a:lstStyle/>
          <a:p>
            <a:r>
              <a:rPr lang="el-GR" dirty="0" smtClean="0"/>
              <a:t>Η εργαζόμενη είναι ένοχη σοβαρού παραπτώματος ή συμπεριφοράς που να δικαιολογεί ρήξη στη σχέση </a:t>
            </a:r>
            <a:r>
              <a:rPr lang="el-GR" dirty="0" err="1" smtClean="0"/>
              <a:t>εργοδότησης</a:t>
            </a:r>
            <a:endParaRPr lang="el-GR" dirty="0" smtClean="0"/>
          </a:p>
          <a:p>
            <a:r>
              <a:rPr lang="el-GR" dirty="0" smtClean="0"/>
              <a:t>Η σχετική επιχείρηση έπαψε να λειτουργεί</a:t>
            </a:r>
          </a:p>
          <a:p>
            <a:r>
              <a:rPr lang="el-GR" dirty="0" smtClean="0"/>
              <a:t>Η σύμβαση εργασίας έχει λήξει και δεν ανανεώνεται και η μη ανανέωση δεν σχετίζεται με την εγκυμοσύνη της</a:t>
            </a:r>
          </a:p>
          <a:p>
            <a:r>
              <a:rPr lang="el-GR" dirty="0" smtClean="0"/>
              <a:t>Σε περίπτωση απόλυσης εγκύου μισθωτής, ο εργοδότη οφείλει να γνωστοποιεί τους λόγους απόλυσης</a:t>
            </a:r>
            <a:r>
              <a:rPr lang="en-US" dirty="0" smtClean="0"/>
              <a:t> </a:t>
            </a:r>
            <a:r>
              <a:rPr lang="el-GR" dirty="0" smtClean="0"/>
              <a:t>γραπτώς και να τους αιτιολογεί δεόντως</a:t>
            </a:r>
            <a:endParaRPr lang="en-US" dirty="0" smtClean="0"/>
          </a:p>
          <a:p>
            <a:endParaRPr lang="en-US" dirty="0" smtClean="0"/>
          </a:p>
          <a:p>
            <a:pPr>
              <a:lnSpc>
                <a:spcPct val="90000"/>
              </a:lnSpc>
            </a:pPr>
            <a:endParaRPr lang="el-GR" dirty="0"/>
          </a:p>
        </p:txBody>
      </p:sp>
      <p:sp>
        <p:nvSpPr>
          <p:cNvPr id="4" name="Slide Number Placeholder 5"/>
          <p:cNvSpPr>
            <a:spLocks noGrp="1"/>
          </p:cNvSpPr>
          <p:nvPr>
            <p:ph type="sldNum" sz="quarter" idx="12"/>
          </p:nvPr>
        </p:nvSpPr>
        <p:spPr/>
        <p:txBody>
          <a:bodyPr/>
          <a:lstStyle/>
          <a:p>
            <a:fld id="{457A6460-F6CF-4CAA-A58D-7DB4BA1519C6}" type="slidenum">
              <a:rPr lang="en-US" altLang="en-US"/>
              <a:pPr/>
              <a:t>6</a:t>
            </a:fld>
            <a:endParaRPr lang="en-US" altLang="en-US" dirty="0"/>
          </a:p>
        </p:txBody>
      </p:sp>
      <p:sp>
        <p:nvSpPr>
          <p:cNvPr id="120834" name="Rectangle 2"/>
          <p:cNvSpPr>
            <a:spLocks noGrp="1" noChangeArrowheads="1"/>
          </p:cNvSpPr>
          <p:nvPr>
            <p:ph type="title"/>
          </p:nvPr>
        </p:nvSpPr>
        <p:spPr/>
        <p:txBody>
          <a:bodyPr>
            <a:normAutofit fontScale="90000"/>
          </a:bodyPr>
          <a:lstStyle/>
          <a:p>
            <a:r>
              <a:rPr lang="el-GR" sz="3700" dirty="0"/>
              <a:t>Οι περί Προστασίας της Μητρότητας </a:t>
            </a:r>
            <a:r>
              <a:rPr lang="el-GR" sz="3700" dirty="0" smtClean="0"/>
              <a:t>Νόμοι – </a:t>
            </a:r>
            <a:r>
              <a:rPr lang="el-GR" sz="3700" dirty="0" smtClean="0">
                <a:solidFill>
                  <a:schemeClr val="bg2">
                    <a:lumMod val="50000"/>
                  </a:schemeClr>
                </a:solidFill>
              </a:rPr>
              <a:t>Εξαιρέσεις για απόλυση</a:t>
            </a:r>
            <a:endParaRPr lang="en-US" sz="3700" dirty="0">
              <a:solidFill>
                <a:schemeClr val="bg2">
                  <a:lumMod val="5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slide(fromRight)">
                                      <p:cBhvr>
                                        <p:cTn id="7" dur="500"/>
                                        <p:tgtEl>
                                          <p:spTgt spid="120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slide(fromRight)">
                                      <p:cBhvr>
                                        <p:cTn id="12" dur="500"/>
                                        <p:tgtEl>
                                          <p:spTgt spid="120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slide(fromRight)">
                                      <p:cBhvr>
                                        <p:cTn id="17" dur="500"/>
                                        <p:tgtEl>
                                          <p:spTgt spid="1208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120835">
                                            <p:txEl>
                                              <p:pRg st="3" end="3"/>
                                            </p:txEl>
                                          </p:spTgt>
                                        </p:tgtEl>
                                        <p:attrNameLst>
                                          <p:attrName>style.visibility</p:attrName>
                                        </p:attrNameLst>
                                      </p:cBhvr>
                                      <p:to>
                                        <p:strVal val="visible"/>
                                      </p:to>
                                    </p:set>
                                    <p:animEffect transition="in" filter="slide(fromRight)">
                                      <p:cBhvr>
                                        <p:cTn id="22" dur="500"/>
                                        <p:tgtEl>
                                          <p:spTgt spid="1208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485804" y="1714488"/>
            <a:ext cx="8229600" cy="4572032"/>
          </a:xfrm>
        </p:spPr>
        <p:txBody>
          <a:bodyPr>
            <a:normAutofit/>
          </a:bodyPr>
          <a:lstStyle/>
          <a:p>
            <a:pPr>
              <a:lnSpc>
                <a:spcPct val="90000"/>
              </a:lnSpc>
            </a:pPr>
            <a:r>
              <a:rPr lang="el-GR" dirty="0" smtClean="0"/>
              <a:t>Άδεια </a:t>
            </a:r>
            <a:r>
              <a:rPr lang="el-GR" dirty="0"/>
              <a:t>μητρότητας 18 </a:t>
            </a:r>
            <a:r>
              <a:rPr lang="el-GR" dirty="0" smtClean="0"/>
              <a:t>βδομάδων </a:t>
            </a:r>
          </a:p>
          <a:p>
            <a:pPr>
              <a:lnSpc>
                <a:spcPct val="90000"/>
              </a:lnSpc>
            </a:pPr>
            <a:r>
              <a:rPr lang="el-GR" dirty="0" smtClean="0">
                <a:solidFill>
                  <a:schemeClr val="bg2">
                    <a:lumMod val="50000"/>
                  </a:schemeClr>
                </a:solidFill>
              </a:rPr>
              <a:t>Κανονικά – </a:t>
            </a:r>
            <a:r>
              <a:rPr lang="el-GR" dirty="0" smtClean="0"/>
              <a:t>2 βδομάδες πριν τη βδομάδα αναμενόμενου τοκετού, σύνολο 18.</a:t>
            </a:r>
          </a:p>
          <a:p>
            <a:pPr>
              <a:lnSpc>
                <a:spcPct val="90000"/>
              </a:lnSpc>
            </a:pPr>
            <a:r>
              <a:rPr lang="el-GR" dirty="0" smtClean="0">
                <a:solidFill>
                  <a:schemeClr val="bg2">
                    <a:lumMod val="50000"/>
                  </a:schemeClr>
                </a:solidFill>
              </a:rPr>
              <a:t>Σε περίπτωση πρόωρου τοκετού – </a:t>
            </a:r>
            <a:r>
              <a:rPr lang="el-GR" dirty="0" smtClean="0"/>
              <a:t>από την ημέρα του τοκετού (+18 βδομάδες).</a:t>
            </a:r>
          </a:p>
          <a:p>
            <a:pPr>
              <a:lnSpc>
                <a:spcPct val="90000"/>
              </a:lnSpc>
            </a:pPr>
            <a:r>
              <a:rPr lang="el-GR" dirty="0" smtClean="0">
                <a:solidFill>
                  <a:schemeClr val="bg2">
                    <a:lumMod val="50000"/>
                  </a:schemeClr>
                </a:solidFill>
              </a:rPr>
              <a:t>Σε περίπτωση πέραν του ενός παιδιού σε ίδιο τοκετό – </a:t>
            </a:r>
            <a:r>
              <a:rPr lang="el-GR" smtClean="0"/>
              <a:t>επέκταση της άδειας μητρότητας κατά 4 </a:t>
            </a:r>
            <a:r>
              <a:rPr lang="el-GR" dirty="0" smtClean="0"/>
              <a:t>εβδομάδες για το κάθε παιδί.</a:t>
            </a:r>
            <a:endParaRPr lang="el-GR" dirty="0" smtClean="0">
              <a:solidFill>
                <a:schemeClr val="bg2">
                  <a:lumMod val="50000"/>
                </a:schemeClr>
              </a:solidFill>
            </a:endParaRPr>
          </a:p>
        </p:txBody>
      </p:sp>
      <p:sp>
        <p:nvSpPr>
          <p:cNvPr id="4" name="Slide Number Placeholder 5"/>
          <p:cNvSpPr>
            <a:spLocks noGrp="1"/>
          </p:cNvSpPr>
          <p:nvPr>
            <p:ph type="sldNum" sz="quarter" idx="12"/>
          </p:nvPr>
        </p:nvSpPr>
        <p:spPr/>
        <p:txBody>
          <a:bodyPr/>
          <a:lstStyle/>
          <a:p>
            <a:fld id="{457A6460-F6CF-4CAA-A58D-7DB4BA1519C6}" type="slidenum">
              <a:rPr lang="en-US" altLang="en-US"/>
              <a:pPr/>
              <a:t>7</a:t>
            </a:fld>
            <a:endParaRPr lang="en-US" altLang="en-US"/>
          </a:p>
        </p:txBody>
      </p:sp>
      <p:sp>
        <p:nvSpPr>
          <p:cNvPr id="120834" name="Rectangle 2"/>
          <p:cNvSpPr>
            <a:spLocks noGrp="1" noChangeArrowheads="1"/>
          </p:cNvSpPr>
          <p:nvPr>
            <p:ph type="title"/>
          </p:nvPr>
        </p:nvSpPr>
        <p:spPr/>
        <p:txBody>
          <a:bodyPr>
            <a:normAutofit fontScale="90000"/>
          </a:bodyPr>
          <a:lstStyle/>
          <a:p>
            <a:r>
              <a:rPr lang="el-GR" sz="3700" dirty="0"/>
              <a:t>Οι περί Προστασίας της Μητρότητας Νόμοι</a:t>
            </a:r>
            <a:endParaRPr lang="en-US" sz="37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slide(fromRight)">
                                      <p:cBhvr>
                                        <p:cTn id="7" dur="500"/>
                                        <p:tgtEl>
                                          <p:spTgt spid="120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slide(fromRight)">
                                      <p:cBhvr>
                                        <p:cTn id="12" dur="500"/>
                                        <p:tgtEl>
                                          <p:spTgt spid="120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slide(fromRight)">
                                      <p:cBhvr>
                                        <p:cTn id="17" dur="500"/>
                                        <p:tgtEl>
                                          <p:spTgt spid="1208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120835">
                                            <p:txEl>
                                              <p:pRg st="3" end="3"/>
                                            </p:txEl>
                                          </p:spTgt>
                                        </p:tgtEl>
                                        <p:attrNameLst>
                                          <p:attrName>style.visibility</p:attrName>
                                        </p:attrNameLst>
                                      </p:cBhvr>
                                      <p:to>
                                        <p:strVal val="visible"/>
                                      </p:to>
                                    </p:set>
                                    <p:animEffect transition="in" filter="slide(fromRight)">
                                      <p:cBhvr>
                                        <p:cTn id="22" dur="500"/>
                                        <p:tgtEl>
                                          <p:spTgt spid="1208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485804" y="1714488"/>
            <a:ext cx="8229600" cy="4572032"/>
          </a:xfrm>
        </p:spPr>
        <p:txBody>
          <a:bodyPr>
            <a:normAutofit/>
          </a:bodyPr>
          <a:lstStyle/>
          <a:p>
            <a:pPr>
              <a:lnSpc>
                <a:spcPct val="90000"/>
              </a:lnSpc>
            </a:pPr>
            <a:r>
              <a:rPr lang="el-GR" dirty="0" smtClean="0"/>
              <a:t>Άδεια </a:t>
            </a:r>
            <a:r>
              <a:rPr lang="el-GR" dirty="0"/>
              <a:t>μητρότητας 18 </a:t>
            </a:r>
            <a:r>
              <a:rPr lang="el-GR" dirty="0" smtClean="0"/>
              <a:t>βδομάδων </a:t>
            </a:r>
          </a:p>
          <a:p>
            <a:pPr>
              <a:lnSpc>
                <a:spcPct val="90000"/>
              </a:lnSpc>
            </a:pPr>
            <a:r>
              <a:rPr lang="el-GR" dirty="0" smtClean="0">
                <a:solidFill>
                  <a:schemeClr val="bg2">
                    <a:lumMod val="50000"/>
                  </a:schemeClr>
                </a:solidFill>
              </a:rPr>
              <a:t>Βελτίωση - </a:t>
            </a:r>
            <a:r>
              <a:rPr lang="el-GR" dirty="0" smtClean="0"/>
              <a:t>δυνατότητα επέκτασης υπό προϋποθέσεις (νοσηλεία βρέφους είτε λόγω πρόωρου τοκετού είτε για άλλο λόγο υγείας)</a:t>
            </a:r>
          </a:p>
          <a:p>
            <a:pPr>
              <a:lnSpc>
                <a:spcPct val="90000"/>
              </a:lnSpc>
            </a:pPr>
            <a:r>
              <a:rPr lang="el-GR" dirty="0" smtClean="0"/>
              <a:t>Για τις πρώτες 21 μέρες – 1 βδομάδα επέκταση στην άδεια μητρότητας</a:t>
            </a:r>
          </a:p>
          <a:p>
            <a:pPr>
              <a:lnSpc>
                <a:spcPct val="90000"/>
              </a:lnSpc>
            </a:pPr>
            <a:r>
              <a:rPr lang="el-GR" dirty="0" smtClean="0"/>
              <a:t>Μετά, κάθε 50% των 21 ημερών, ακόμη 1 βδομάδα επέκταση</a:t>
            </a:r>
          </a:p>
          <a:p>
            <a:pPr>
              <a:lnSpc>
                <a:spcPct val="90000"/>
              </a:lnSpc>
            </a:pPr>
            <a:r>
              <a:rPr lang="el-GR" dirty="0" smtClean="0"/>
              <a:t>Μέγιστη επέκταση – σύνολο 6 βδομάδων</a:t>
            </a:r>
            <a:endParaRPr lang="el-GR" dirty="0"/>
          </a:p>
        </p:txBody>
      </p:sp>
      <p:sp>
        <p:nvSpPr>
          <p:cNvPr id="4" name="Slide Number Placeholder 5"/>
          <p:cNvSpPr>
            <a:spLocks noGrp="1"/>
          </p:cNvSpPr>
          <p:nvPr>
            <p:ph type="sldNum" sz="quarter" idx="12"/>
          </p:nvPr>
        </p:nvSpPr>
        <p:spPr/>
        <p:txBody>
          <a:bodyPr/>
          <a:lstStyle/>
          <a:p>
            <a:fld id="{457A6460-F6CF-4CAA-A58D-7DB4BA1519C6}" type="slidenum">
              <a:rPr lang="en-US" altLang="en-US"/>
              <a:pPr/>
              <a:t>8</a:t>
            </a:fld>
            <a:endParaRPr lang="en-US" altLang="en-US"/>
          </a:p>
        </p:txBody>
      </p:sp>
      <p:sp>
        <p:nvSpPr>
          <p:cNvPr id="120834" name="Rectangle 2"/>
          <p:cNvSpPr>
            <a:spLocks noGrp="1" noChangeArrowheads="1"/>
          </p:cNvSpPr>
          <p:nvPr>
            <p:ph type="title"/>
          </p:nvPr>
        </p:nvSpPr>
        <p:spPr/>
        <p:txBody>
          <a:bodyPr>
            <a:normAutofit fontScale="90000"/>
          </a:bodyPr>
          <a:lstStyle/>
          <a:p>
            <a:r>
              <a:rPr lang="el-GR" sz="3700" dirty="0"/>
              <a:t>Οι περί Προστασίας της Μητρότητας Νόμοι</a:t>
            </a:r>
            <a:endParaRPr lang="en-US" sz="37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slide(fromRight)">
                                      <p:cBhvr>
                                        <p:cTn id="7" dur="500"/>
                                        <p:tgtEl>
                                          <p:spTgt spid="120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slide(fromRight)">
                                      <p:cBhvr>
                                        <p:cTn id="12" dur="500"/>
                                        <p:tgtEl>
                                          <p:spTgt spid="120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slide(fromRight)">
                                      <p:cBhvr>
                                        <p:cTn id="17" dur="500"/>
                                        <p:tgtEl>
                                          <p:spTgt spid="1208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120835">
                                            <p:txEl>
                                              <p:pRg st="3" end="3"/>
                                            </p:txEl>
                                          </p:spTgt>
                                        </p:tgtEl>
                                        <p:attrNameLst>
                                          <p:attrName>style.visibility</p:attrName>
                                        </p:attrNameLst>
                                      </p:cBhvr>
                                      <p:to>
                                        <p:strVal val="visible"/>
                                      </p:to>
                                    </p:set>
                                    <p:animEffect transition="in" filter="slide(fromRight)">
                                      <p:cBhvr>
                                        <p:cTn id="22" dur="500"/>
                                        <p:tgtEl>
                                          <p:spTgt spid="1208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120835">
                                            <p:txEl>
                                              <p:pRg st="4" end="4"/>
                                            </p:txEl>
                                          </p:spTgt>
                                        </p:tgtEl>
                                        <p:attrNameLst>
                                          <p:attrName>style.visibility</p:attrName>
                                        </p:attrNameLst>
                                      </p:cBhvr>
                                      <p:to>
                                        <p:strVal val="visible"/>
                                      </p:to>
                                    </p:set>
                                    <p:animEffect transition="in" filter="slide(fromRight)">
                                      <p:cBhvr>
                                        <p:cTn id="27" dur="500"/>
                                        <p:tgtEl>
                                          <p:spTgt spid="1208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485804" y="1714488"/>
            <a:ext cx="8229600" cy="4572032"/>
          </a:xfrm>
        </p:spPr>
        <p:txBody>
          <a:bodyPr>
            <a:normAutofit/>
          </a:bodyPr>
          <a:lstStyle/>
          <a:p>
            <a:pPr>
              <a:lnSpc>
                <a:spcPct val="90000"/>
              </a:lnSpc>
            </a:pPr>
            <a:r>
              <a:rPr lang="el-GR" dirty="0" smtClean="0"/>
              <a:t>Διευκολύνσεις </a:t>
            </a:r>
            <a:r>
              <a:rPr lang="el-GR" dirty="0"/>
              <a:t>για τη φροντίδα του </a:t>
            </a:r>
            <a:r>
              <a:rPr lang="el-GR" dirty="0" smtClean="0"/>
              <a:t>παιδιού</a:t>
            </a:r>
          </a:p>
          <a:p>
            <a:pPr>
              <a:lnSpc>
                <a:spcPct val="90000"/>
              </a:lnSpc>
            </a:pPr>
            <a:r>
              <a:rPr lang="el-GR" dirty="0" smtClean="0"/>
              <a:t>Ερμηνεία της «μίας ώρας την ημέρα»</a:t>
            </a:r>
          </a:p>
          <a:p>
            <a:pPr>
              <a:lnSpc>
                <a:spcPct val="90000"/>
              </a:lnSpc>
            </a:pPr>
            <a:r>
              <a:rPr lang="el-GR" dirty="0" smtClean="0"/>
              <a:t>Ερώτημα σε σχέση με μερική και πλήρη απασχόληση</a:t>
            </a:r>
          </a:p>
          <a:p>
            <a:pPr>
              <a:lnSpc>
                <a:spcPct val="90000"/>
              </a:lnSpc>
            </a:pPr>
            <a:r>
              <a:rPr lang="el-GR" dirty="0" smtClean="0"/>
              <a:t>Άδεια απουσίας από την εργασία για σκοπούς προγεννητικού ελέγχου </a:t>
            </a:r>
            <a:r>
              <a:rPr lang="el-GR" smtClean="0"/>
              <a:t>χωρίς αποκοπή </a:t>
            </a:r>
            <a:r>
              <a:rPr lang="el-GR" dirty="0" smtClean="0"/>
              <a:t>από το μισθό</a:t>
            </a:r>
          </a:p>
        </p:txBody>
      </p:sp>
      <p:sp>
        <p:nvSpPr>
          <p:cNvPr id="4" name="Slide Number Placeholder 5"/>
          <p:cNvSpPr>
            <a:spLocks noGrp="1"/>
          </p:cNvSpPr>
          <p:nvPr>
            <p:ph type="sldNum" sz="quarter" idx="12"/>
          </p:nvPr>
        </p:nvSpPr>
        <p:spPr/>
        <p:txBody>
          <a:bodyPr/>
          <a:lstStyle/>
          <a:p>
            <a:fld id="{457A6460-F6CF-4CAA-A58D-7DB4BA1519C6}" type="slidenum">
              <a:rPr lang="en-US" altLang="en-US"/>
              <a:pPr/>
              <a:t>9</a:t>
            </a:fld>
            <a:endParaRPr lang="en-US" altLang="en-US"/>
          </a:p>
        </p:txBody>
      </p:sp>
      <p:sp>
        <p:nvSpPr>
          <p:cNvPr id="120834" name="Rectangle 2"/>
          <p:cNvSpPr>
            <a:spLocks noGrp="1" noChangeArrowheads="1"/>
          </p:cNvSpPr>
          <p:nvPr>
            <p:ph type="title"/>
          </p:nvPr>
        </p:nvSpPr>
        <p:spPr/>
        <p:txBody>
          <a:bodyPr>
            <a:normAutofit fontScale="90000"/>
          </a:bodyPr>
          <a:lstStyle/>
          <a:p>
            <a:r>
              <a:rPr lang="el-GR" sz="3700" dirty="0"/>
              <a:t>Οι περί Προστασίας της Μητρότητας Νόμοι</a:t>
            </a:r>
            <a:endParaRPr lang="en-US" sz="37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slide(fromRight)">
                                      <p:cBhvr>
                                        <p:cTn id="7" dur="500"/>
                                        <p:tgtEl>
                                          <p:spTgt spid="120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slide(fromRight)">
                                      <p:cBhvr>
                                        <p:cTn id="12" dur="500"/>
                                        <p:tgtEl>
                                          <p:spTgt spid="120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slide(fromRight)">
                                      <p:cBhvr>
                                        <p:cTn id="17" dur="500"/>
                                        <p:tgtEl>
                                          <p:spTgt spid="1208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120835">
                                            <p:txEl>
                                              <p:pRg st="3" end="3"/>
                                            </p:txEl>
                                          </p:spTgt>
                                        </p:tgtEl>
                                        <p:attrNameLst>
                                          <p:attrName>style.visibility</p:attrName>
                                        </p:attrNameLst>
                                      </p:cBhvr>
                                      <p:to>
                                        <p:strVal val="visible"/>
                                      </p:to>
                                    </p:set>
                                    <p:animEffect transition="in" filter="slide(fromRight)">
                                      <p:cBhvr>
                                        <p:cTn id="22" dur="500"/>
                                        <p:tgtEl>
                                          <p:spTgt spid="1208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1301</TotalTime>
  <Words>1378</Words>
  <Application>Microsoft Office PowerPoint</Application>
  <PresentationFormat>On-screen Show (4:3)</PresentationFormat>
  <Paragraphs>142</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Προστασία της μητρότητας και μη διάκριση</vt:lpstr>
      <vt:lpstr>Η Κυπριακή Νομοθεσία</vt:lpstr>
      <vt:lpstr>Οι περί Προστασίας της Μητρότητας Νόμοι (1997 έως 2015)</vt:lpstr>
      <vt:lpstr>Οι περί Προστασίας της Μητρότητας Νόμοι</vt:lpstr>
      <vt:lpstr>Οι περί Προστασίας της Μητρότητας Νόμοι</vt:lpstr>
      <vt:lpstr>Οι περί Προστασίας της Μητρότητας Νόμοι – Εξαιρέσεις για απόλυση</vt:lpstr>
      <vt:lpstr>Οι περί Προστασίας της Μητρότητας Νόμοι</vt:lpstr>
      <vt:lpstr>Οι περί Προστασίας της Μητρότητας Νόμοι</vt:lpstr>
      <vt:lpstr>Οι περί Προστασίας της Μητρότητας Νόμοι</vt:lpstr>
      <vt:lpstr>Οι περί Προστασίας της Μητρότητας Νόμοι</vt:lpstr>
      <vt:lpstr>Οι περί Ίσης Μεταχείρισης Ανδρών και Γυναικών στην Απασχόληση και στην Επαγγελματική Εκπαίδευση (2002 έως 2014)</vt:lpstr>
      <vt:lpstr>«διάκριση λόγω φύλου»</vt:lpstr>
      <vt:lpstr>Πεδίο εφαρμογής</vt:lpstr>
      <vt:lpstr>Πεδίο εφαρμογής</vt:lpstr>
      <vt:lpstr>PowerPoint Presentation</vt:lpstr>
      <vt:lpstr>«άμεση διάκριση»</vt:lpstr>
      <vt:lpstr>Οι περί Ίσης Μεταχείρισης Ανδρών και Γυναικών στην Απασχόληση και στην Επαγγελματική Εκπαίδευση Νόμοι</vt:lpstr>
      <vt:lpstr>Η περίπτωση της διάκρισης  λόγω ΕΓΚΥΜΟΣΥΝΗΣ</vt:lpstr>
      <vt:lpstr>Δ.Ε.Ε. και εγκυμοσύνη</vt:lpstr>
      <vt:lpstr>Δ.Ε.Ε. και εγκυμοσύνη</vt:lpstr>
      <vt:lpstr>Σας 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ισότητα των φύλων στην Κυπριακή νομοθεσία</dc:title>
  <dc:creator>MOF</dc:creator>
  <cp:lastModifiedBy>User</cp:lastModifiedBy>
  <cp:revision>56</cp:revision>
  <dcterms:created xsi:type="dcterms:W3CDTF">2009-09-14T09:19:57Z</dcterms:created>
  <dcterms:modified xsi:type="dcterms:W3CDTF">2016-09-19T06:37:37Z</dcterms:modified>
</cp:coreProperties>
</file>